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1" r:id="rId3"/>
    <p:sldId id="272" r:id="rId4"/>
    <p:sldId id="284" r:id="rId5"/>
    <p:sldId id="273" r:id="rId6"/>
    <p:sldId id="295" r:id="rId7"/>
    <p:sldId id="294" r:id="rId8"/>
    <p:sldId id="258" r:id="rId9"/>
    <p:sldId id="268" r:id="rId10"/>
    <p:sldId id="267" r:id="rId11"/>
    <p:sldId id="300" r:id="rId12"/>
    <p:sldId id="299" r:id="rId13"/>
    <p:sldId id="298" r:id="rId14"/>
    <p:sldId id="261" r:id="rId15"/>
    <p:sldId id="263" r:id="rId16"/>
    <p:sldId id="288" r:id="rId17"/>
    <p:sldId id="276" r:id="rId18"/>
    <p:sldId id="274" r:id="rId19"/>
    <p:sldId id="275" r:id="rId20"/>
    <p:sldId id="265" r:id="rId21"/>
    <p:sldId id="280" r:id="rId22"/>
    <p:sldId id="277" r:id="rId23"/>
    <p:sldId id="281" r:id="rId24"/>
    <p:sldId id="293" r:id="rId25"/>
    <p:sldId id="303" r:id="rId26"/>
    <p:sldId id="289" r:id="rId27"/>
    <p:sldId id="302" r:id="rId28"/>
    <p:sldId id="290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EE4"/>
    <a:srgbClr val="0094A4"/>
    <a:srgbClr val="008291"/>
    <a:srgbClr val="B6F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image" Target="../media/image5.png"/><Relationship Id="rId4" Type="http://schemas.openxmlformats.org/officeDocument/2006/relationships/image" Target="../media/image51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그룹 211"/>
          <p:cNvGrpSpPr/>
          <p:nvPr/>
        </p:nvGrpSpPr>
        <p:grpSpPr>
          <a:xfrm>
            <a:off x="6258586" y="2926233"/>
            <a:ext cx="1056435" cy="2138178"/>
            <a:chOff x="6215360" y="2564039"/>
            <a:chExt cx="1800171" cy="3643468"/>
          </a:xfrm>
        </p:grpSpPr>
        <p:grpSp>
          <p:nvGrpSpPr>
            <p:cNvPr id="213" name="그룹 212"/>
            <p:cNvGrpSpPr/>
            <p:nvPr/>
          </p:nvGrpSpPr>
          <p:grpSpPr>
            <a:xfrm>
              <a:off x="7506668" y="5385666"/>
              <a:ext cx="508863" cy="797387"/>
              <a:chOff x="11061358" y="5184658"/>
              <a:chExt cx="244816" cy="1243772"/>
            </a:xfrm>
          </p:grpSpPr>
          <p:sp>
            <p:nvSpPr>
              <p:cNvPr id="236" name="사다리꼴 235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215360" y="2564039"/>
              <a:ext cx="948519" cy="3617249"/>
              <a:chOff x="11001829" y="5044648"/>
              <a:chExt cx="362857" cy="1383782"/>
            </a:xfrm>
          </p:grpSpPr>
          <p:sp>
            <p:nvSpPr>
              <p:cNvPr id="223" name="사다리꼴 22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35" name="직선 연결선 234"/>
              <p:cNvCxnSpPr>
                <a:endCxn id="234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그룹 214"/>
            <p:cNvGrpSpPr/>
            <p:nvPr/>
          </p:nvGrpSpPr>
          <p:grpSpPr>
            <a:xfrm>
              <a:off x="7020369" y="4961398"/>
              <a:ext cx="740730" cy="1246109"/>
              <a:chOff x="11001829" y="5184658"/>
              <a:chExt cx="362857" cy="1243772"/>
            </a:xfrm>
          </p:grpSpPr>
          <p:sp>
            <p:nvSpPr>
              <p:cNvPr id="216" name="사다리꼴 2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3" name="그룹 242"/>
          <p:cNvGrpSpPr/>
          <p:nvPr/>
        </p:nvGrpSpPr>
        <p:grpSpPr>
          <a:xfrm>
            <a:off x="4057650" y="814367"/>
            <a:ext cx="4155625" cy="4898094"/>
            <a:chOff x="0" y="4314141"/>
            <a:chExt cx="2048349" cy="2414319"/>
          </a:xfrm>
        </p:grpSpPr>
        <p:grpSp>
          <p:nvGrpSpPr>
            <p:cNvPr id="244" name="그룹 243"/>
            <p:cNvGrpSpPr/>
            <p:nvPr/>
          </p:nvGrpSpPr>
          <p:grpSpPr>
            <a:xfrm>
              <a:off x="747112" y="4314141"/>
              <a:ext cx="471434" cy="2414319"/>
              <a:chOff x="424953" y="3911600"/>
              <a:chExt cx="471434" cy="2414319"/>
            </a:xfrm>
          </p:grpSpPr>
          <p:sp>
            <p:nvSpPr>
              <p:cNvPr id="268" name="정육면체 267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269" name="정육면체 268"/>
              <p:cNvSpPr/>
              <p:nvPr/>
            </p:nvSpPr>
            <p:spPr>
              <a:xfrm>
                <a:off x="426167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300" b="1" dirty="0">
                    <a:solidFill>
                      <a:srgbClr val="FFC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en-US" altLang="ko-KR" sz="300" b="1" dirty="0" smtClean="0">
                    <a:solidFill>
                      <a:srgbClr val="FFC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en-US" altLang="ko-KR" sz="2400" b="1" dirty="0" smtClean="0">
                    <a:solidFill>
                      <a:srgbClr val="FFC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5</a:t>
                </a:r>
                <a:r>
                  <a:rPr lang="en-US" altLang="ko-KR" sz="2400" dirty="0" smtClean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천호역</a:t>
                </a:r>
                <a:endParaRPr lang="ko-KR" altLang="en-US" sz="16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466411" y="4005814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13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272" name="TextBox 271"/>
              <p:cNvSpPr txBox="1"/>
              <p:nvPr/>
            </p:nvSpPr>
            <p:spPr>
              <a:xfrm>
                <a:off x="424953" y="4548702"/>
                <a:ext cx="399613" cy="15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  <a:latin typeface="상주곶감체" panose="020B0600000101010101" pitchFamily="34" charset="-127"/>
                    <a:ea typeface="상주곶감체" panose="020B0600000101010101" pitchFamily="34" charset="-127"/>
                    <a:cs typeface="상주곶감체" panose="020B0600000101010101" pitchFamily="34" charset="-127"/>
                  </a:rPr>
                  <a:t>출입구</a:t>
                </a: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516476" y="5230251"/>
                <a:ext cx="202110" cy="20211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</a:rPr>
                  <a:t>5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91" y="5789702"/>
              <a:ext cx="648758" cy="648758"/>
            </a:xfrm>
            <a:prstGeom prst="rect">
              <a:avLst/>
            </a:prstGeom>
          </p:spPr>
        </p:pic>
        <p:grpSp>
          <p:nvGrpSpPr>
            <p:cNvPr id="24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51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8" name="Freeform 5"/>
            <p:cNvSpPr>
              <a:spLocks/>
            </p:cNvSpPr>
            <p:nvPr/>
          </p:nvSpPr>
          <p:spPr bwMode="auto">
            <a:xfrm>
              <a:off x="90838" y="4694940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4" name="직사각형 27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r>
              <a:rPr lang="ko-KR" altLang="en-US" sz="4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</a:t>
            </a:r>
            <a:r>
              <a:rPr lang="en-US" altLang="ko-KR" sz="4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4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활용한 서울 관광지 웹 개발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5" name="자유형 27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6" name="모서리가 둥근 직사각형 275"/>
          <p:cNvSpPr/>
          <p:nvPr/>
        </p:nvSpPr>
        <p:spPr>
          <a:xfrm>
            <a:off x="5170100" y="4832835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4761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24" y="962771"/>
            <a:ext cx="6204247" cy="5240311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0" name="TextBox 199"/>
          <p:cNvSpPr txBox="1"/>
          <p:nvPr/>
        </p:nvSpPr>
        <p:spPr>
          <a:xfrm>
            <a:off x="2742499" y="1142809"/>
            <a:ext cx="616386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{</a:t>
            </a:r>
          </a:p>
          <a:p>
            <a:r>
              <a:rPr lang="en-US" altLang="ko-KR" sz="16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DTO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Data Transfer Object 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옮겨줄 수 있는 오브젝트다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//getter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와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setter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Model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Controller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매개한다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VO: Value Object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//DTO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랑 동일한 기능을 수행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READ ONLY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속성이 있다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다만 우리의 프로젝트에서는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READ ONLY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속성 없이 사용되었다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DAO :Data Access Object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//DB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data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접근하기 위한 객체다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//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객체를 만들어서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에서 쓸 수 잇는 상태를 </a:t>
            </a:r>
            <a:r>
              <a:rPr lang="en-US" altLang="ko-KR" sz="16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ENTITY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}</a:t>
            </a:r>
          </a:p>
          <a:p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"""</a:t>
            </a:r>
          </a:p>
          <a:p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우리 프로젝트는 데이터베이스와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Controller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매개하는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객체의 이름을 </a:t>
            </a:r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VO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선언하였다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허나 객체의 값을 변경할 수 있다는 점에서 </a:t>
            </a:r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DTO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 정확한 표현이며 스프링의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mapper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통해 </a:t>
            </a:r>
            <a:endParaRPr lang="en-US" altLang="ko-KR"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DAO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활용할 수 있다는 점에서 본래의 의미와는 조금 다르게 사용되었다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"""</a:t>
            </a: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비즈니스 로직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sp>
        <p:nvSpPr>
          <p:cNvPr id="266" name="직사각형 265"/>
          <p:cNvSpPr/>
          <p:nvPr/>
        </p:nvSpPr>
        <p:spPr>
          <a:xfrm>
            <a:off x="2255556" y="1087820"/>
            <a:ext cx="7862663" cy="492746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7" name="그룹 2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8" name="그룹 2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7" name="사다리꼴 25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4" name="사다리꼴 24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직선 연결선 255"/>
              <p:cNvCxnSpPr>
                <a:cxnSpLocks/>
                <a:endCxn id="25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그룹 2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4" name="직사각형 2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5" name="자유형 2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3207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24" y="962771"/>
            <a:ext cx="6204247" cy="5240311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비즈니스 로직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8" name="그룹 2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7" name="사다리꼴 25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4" name="사다리꼴 24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직선 연결선 255"/>
              <p:cNvCxnSpPr>
                <a:cxnSpLocks/>
                <a:endCxn id="25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그룹 2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4" name="직사각형 2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5" name="자유형 2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3D0A80-8C84-7A34-EF1B-D9B1A8F24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59" y="1114569"/>
            <a:ext cx="1521001" cy="1408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A3120A-FA28-649A-F416-0A78E3098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716" y="1358989"/>
            <a:ext cx="4043414" cy="3718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2D6C1-6EE1-9B3F-3891-3CFE7434B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082" y="2801477"/>
            <a:ext cx="2900634" cy="2645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B3F50-CF36-E910-AA23-CFCA0604F68F}"/>
              </a:ext>
            </a:extLst>
          </p:cNvPr>
          <p:cNvSpPr txBox="1"/>
          <p:nvPr/>
        </p:nvSpPr>
        <p:spPr>
          <a:xfrm>
            <a:off x="7920513" y="1818575"/>
            <a:ext cx="30671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즐겨찾기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검색 카테고리 등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여러 기능을 추가하다 보니 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BoardVO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일부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Controller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에서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쓰이지 않는 자료가 많아졌다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pPr algn="dist"/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추상 팩토리 아키텍처를 활용하여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공통된 분모를 가진 클래스로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나누었다면 더 직관적인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설계가 가능했을 것으로 보인다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8B8256-CAFF-7374-9CE9-C7D18DC37E2D}"/>
              </a:ext>
            </a:extLst>
          </p:cNvPr>
          <p:cNvSpPr/>
          <p:nvPr/>
        </p:nvSpPr>
        <p:spPr>
          <a:xfrm>
            <a:off x="7657271" y="1716833"/>
            <a:ext cx="3514580" cy="252859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2829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1175" y="5699582"/>
            <a:ext cx="744338" cy="744338"/>
          </a:xfrm>
          <a:prstGeom prst="rect">
            <a:avLst/>
          </a:prstGeom>
        </p:spPr>
      </p:pic>
      <p:grpSp>
        <p:nvGrpSpPr>
          <p:cNvPr id="144" name="그룹 14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비즈니스 로직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8" name="그룹 2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7" name="사다리꼴 25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4" name="사다리꼴 24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직선 연결선 255"/>
              <p:cNvCxnSpPr>
                <a:cxnSpLocks/>
                <a:endCxn id="25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그룹 2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4" name="직사각형 2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5" name="자유형 2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49EAEF-6DCC-691C-F263-EA9A50431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794" y="4108215"/>
            <a:ext cx="3297051" cy="187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B1ED21-F3EA-3CF3-424F-4BAE394BC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480" y="1583337"/>
            <a:ext cx="3261354" cy="2007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30E520-3898-5952-64D0-5A3C28D39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474" y="1598185"/>
            <a:ext cx="2767289" cy="21069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0B3BC4-2991-AEB6-2E80-1DBB92C05261}"/>
              </a:ext>
            </a:extLst>
          </p:cNvPr>
          <p:cNvSpPr/>
          <p:nvPr/>
        </p:nvSpPr>
        <p:spPr>
          <a:xfrm>
            <a:off x="7440623" y="1207531"/>
            <a:ext cx="1218005" cy="337953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검색정보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0D643E-6E68-F88C-0582-E8104751D640}"/>
              </a:ext>
            </a:extLst>
          </p:cNvPr>
          <p:cNvSpPr/>
          <p:nvPr/>
        </p:nvSpPr>
        <p:spPr>
          <a:xfrm>
            <a:off x="7432005" y="3705100"/>
            <a:ext cx="1218005" cy="337953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관광지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73D491-3CF2-A81B-28B5-96F795D3372A}"/>
              </a:ext>
            </a:extLst>
          </p:cNvPr>
          <p:cNvSpPr/>
          <p:nvPr/>
        </p:nvSpPr>
        <p:spPr>
          <a:xfrm>
            <a:off x="3028430" y="1207532"/>
            <a:ext cx="1218005" cy="337953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14104-2E6E-95DF-E848-A1D9A8F4CFA9}"/>
              </a:ext>
            </a:extLst>
          </p:cNvPr>
          <p:cNvSpPr/>
          <p:nvPr/>
        </p:nvSpPr>
        <p:spPr>
          <a:xfrm>
            <a:off x="3019812" y="3705754"/>
            <a:ext cx="1218005" cy="337953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즐겨찾기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A330DA-E593-8F51-6D67-0FF9E78D5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224" y="4108215"/>
            <a:ext cx="3022038" cy="210691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3186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24" y="962771"/>
            <a:ext cx="6204247" cy="5240311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pic>
        <p:nvPicPr>
          <p:cNvPr id="205" name="그림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11" y="1721521"/>
            <a:ext cx="3232465" cy="4169778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79" y="1508554"/>
            <a:ext cx="5924710" cy="4684654"/>
          </a:xfrm>
          <a:prstGeom prst="rect">
            <a:avLst/>
          </a:prstGeom>
        </p:spPr>
      </p:pic>
      <p:grpSp>
        <p:nvGrpSpPr>
          <p:cNvPr id="207" name="그룹 2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8" name="그룹 2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7" name="사다리꼴 25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4" name="사다리꼴 24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직선 연결선 255"/>
              <p:cNvCxnSpPr>
                <a:cxnSpLocks/>
                <a:endCxn id="25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그룹 2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4" name="직사각형 2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5" name="자유형 2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5439549" y="1146133"/>
            <a:ext cx="1028620" cy="287365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login.jsp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2716631" y="4460607"/>
            <a:ext cx="1386624" cy="38736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927019" y="2618509"/>
            <a:ext cx="1592632" cy="1842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7909" y="5699582"/>
            <a:ext cx="744338" cy="74433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932950" y="113797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카카오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7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1" name="그룹 200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2" name="그룹 201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0" name="사다리꼴 249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9" name="직선 연결선 248"/>
              <p:cNvCxnSpPr>
                <a:cxnSpLocks/>
                <a:endCxn id="248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그룹 20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0" name="사다리꼴 22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0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1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8" name="직사각형 207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09" name="자유형 208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932950" y="113797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로그인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pic>
        <p:nvPicPr>
          <p:cNvPr id="262" name="그림 2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0" y="1291143"/>
            <a:ext cx="6397868" cy="164372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14" y="2828465"/>
            <a:ext cx="5099649" cy="3427910"/>
          </a:xfrm>
          <a:prstGeom prst="rect">
            <a:avLst/>
          </a:prstGeom>
        </p:spPr>
      </p:pic>
      <p:grpSp>
        <p:nvGrpSpPr>
          <p:cNvPr id="264" name="그룹 26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65" name="그룹 26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314" name="사다리꼴 313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301" name="사다리꼴 300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3" name="직선 연결선 312"/>
              <p:cNvCxnSpPr>
                <a:cxnSpLocks/>
                <a:endCxn id="312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그룹 26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94" name="사다리꼴 29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7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77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1" name="직사각형 27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72" name="자유형 27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22" name="그림 3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711" y="1721521"/>
            <a:ext cx="3232465" cy="4169778"/>
          </a:xfrm>
          <a:prstGeom prst="rect">
            <a:avLst/>
          </a:prstGeom>
        </p:spPr>
      </p:pic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5045472" y="1008738"/>
            <a:ext cx="1028620" cy="287365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login.jsp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36489" y="4788131"/>
            <a:ext cx="1386624" cy="38736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981796" y="2917772"/>
            <a:ext cx="1276820" cy="1870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0260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66" name="그룹 65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29" name="사다리꼴 1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16" name="사다리꼴 1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8" name="직선 연결선 127"/>
              <p:cNvCxnSpPr>
                <a:cxnSpLocks/>
                <a:endCxn id="1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09" name="사다리꼴 1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7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932950" y="113797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로그인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1" y="1721521"/>
            <a:ext cx="3232465" cy="4169778"/>
          </a:xfrm>
          <a:prstGeom prst="rect">
            <a:avLst/>
          </a:prstGeom>
        </p:spPr>
      </p:pic>
      <p:grpSp>
        <p:nvGrpSpPr>
          <p:cNvPr id="143" name="그룹 14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4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1" name="자유형 15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0" name="그림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531" y="990046"/>
            <a:ext cx="6397482" cy="295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737" y="4931308"/>
            <a:ext cx="2889995" cy="335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083" y="4212434"/>
            <a:ext cx="2630628" cy="1951501"/>
          </a:xfrm>
          <a:prstGeom prst="rect">
            <a:avLst/>
          </a:prstGeom>
        </p:spPr>
      </p:pic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7984539" y="1111357"/>
            <a:ext cx="2329766" cy="287365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memberController.java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8827C26-F2A2-C63E-1032-C68B484FD2CE}"/>
              </a:ext>
            </a:extLst>
          </p:cNvPr>
          <p:cNvSpPr/>
          <p:nvPr/>
        </p:nvSpPr>
        <p:spPr>
          <a:xfrm>
            <a:off x="5246908" y="4262722"/>
            <a:ext cx="3320133" cy="471604"/>
          </a:xfrm>
          <a:prstGeom prst="rect">
            <a:avLst/>
          </a:prstGeom>
          <a:solidFill>
            <a:srgbClr val="FEE2EB"/>
          </a:solidFill>
          <a:ln>
            <a:solidFill>
              <a:srgbClr val="E03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memberService.java &amp; memberServiceImpl.java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3528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7" y="1712828"/>
            <a:ext cx="3232465" cy="4169778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66" name="그룹 65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29" name="사다리꼴 1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16" name="사다리꼴 1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8" name="직선 연결선 127"/>
              <p:cNvCxnSpPr>
                <a:cxnSpLocks/>
                <a:endCxn id="1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09" name="사다리꼴 1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7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3" name="사다리꼴 1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0" name="사다리꼴 1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2" name="직선 연결선 191"/>
              <p:cNvCxnSpPr>
                <a:cxnSpLocks/>
                <a:endCxn id="1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4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1" name="자유형 15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469" y="3908926"/>
            <a:ext cx="6459522" cy="1261562"/>
          </a:xfrm>
          <a:prstGeom prst="rect">
            <a:avLst/>
          </a:prstGeom>
        </p:spPr>
      </p:pic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8827C26-F2A2-C63E-1032-C68B484FD2CE}"/>
              </a:ext>
            </a:extLst>
          </p:cNvPr>
          <p:cNvSpPr/>
          <p:nvPr/>
        </p:nvSpPr>
        <p:spPr>
          <a:xfrm>
            <a:off x="5656388" y="1565173"/>
            <a:ext cx="3345441" cy="359793"/>
          </a:xfrm>
          <a:prstGeom prst="rect">
            <a:avLst/>
          </a:prstGeom>
          <a:solidFill>
            <a:srgbClr val="FEE2EB"/>
          </a:solidFill>
          <a:ln>
            <a:solidFill>
              <a:srgbClr val="E03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memberMapper.java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388" y="2103735"/>
            <a:ext cx="3839381" cy="446198"/>
          </a:xfrm>
          <a:prstGeom prst="rect">
            <a:avLst/>
          </a:prstGeom>
        </p:spPr>
      </p:pic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8827C26-F2A2-C63E-1032-C68B484FD2CE}"/>
              </a:ext>
            </a:extLst>
          </p:cNvPr>
          <p:cNvSpPr/>
          <p:nvPr/>
        </p:nvSpPr>
        <p:spPr>
          <a:xfrm>
            <a:off x="5656388" y="3338476"/>
            <a:ext cx="3345441" cy="325435"/>
          </a:xfrm>
          <a:prstGeom prst="rect">
            <a:avLst/>
          </a:prstGeom>
          <a:solidFill>
            <a:srgbClr val="FEE2EB"/>
          </a:solidFill>
          <a:ln>
            <a:solidFill>
              <a:srgbClr val="E03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memberMapper.xml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932950" y="113797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로그인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4063" y="5699582"/>
            <a:ext cx="744338" cy="744338"/>
          </a:xfrm>
          <a:prstGeom prst="rect">
            <a:avLst/>
          </a:prstGeom>
        </p:spPr>
      </p:pic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2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23" name="그룹 122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72" name="사다리꼴 17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59" name="사다리꼴 15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1" name="직선 연결선 170"/>
              <p:cNvCxnSpPr>
                <a:cxnSpLocks/>
                <a:endCxn id="17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그룹 124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52" name="사다리꼴 15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28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3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9" name="직사각형 128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932950" y="1137978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카카오 맵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1" name="그림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12" y="1786242"/>
            <a:ext cx="3557214" cy="4152390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072" y="2235571"/>
            <a:ext cx="5548045" cy="3356163"/>
          </a:xfrm>
          <a:prstGeom prst="rect">
            <a:avLst/>
          </a:prstGeom>
        </p:spPr>
      </p:pic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5533580" y="1780824"/>
            <a:ext cx="1448333" cy="333151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boardPage.jsp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29" name="사다리꼴 2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16" name="사다리꼴 2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8" name="직선 연결선 227"/>
              <p:cNvCxnSpPr>
                <a:cxnSpLocks/>
                <a:endCxn id="2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그룹 181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09" name="사다리꼴 2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85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6" name="직사각형 185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7" name="자유형 186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49" name="그림 2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2052" y="5699582"/>
            <a:ext cx="744338" cy="744338"/>
          </a:xfrm>
          <a:prstGeom prst="rect">
            <a:avLst/>
          </a:prstGeom>
        </p:spPr>
      </p:pic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3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2" name="사다리꼴 19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79" name="사다리꼴 17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1" name="직선 연결선 190"/>
              <p:cNvCxnSpPr>
                <a:cxnSpLocks/>
                <a:endCxn id="19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2" name="사다리꼴 17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4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0" name="직사각형 14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1" name="자유형 15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932950" y="1137978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8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파파고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3" name="Picture 2" descr="Papa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41" y="125588"/>
            <a:ext cx="808792" cy="8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1105941" y="1945178"/>
            <a:ext cx="1500526" cy="287365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boardpage.jsp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13" y="2184747"/>
            <a:ext cx="5944149" cy="3655143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39" y="2451281"/>
            <a:ext cx="5324476" cy="3130667"/>
          </a:xfrm>
          <a:prstGeom prst="rect">
            <a:avLst/>
          </a:prstGeom>
        </p:spPr>
      </p:pic>
      <p:grpSp>
        <p:nvGrpSpPr>
          <p:cNvPr id="207" name="그룹 2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08" name="그룹 2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57" name="사다리꼴 25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4" name="사다리꼴 24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직선 연결선 255"/>
              <p:cNvCxnSpPr>
                <a:cxnSpLocks/>
                <a:endCxn id="25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그룹 2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37" name="사다리꼴 23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4" name="직사각형 2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5" name="자유형 2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4" name="그림 2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2" y="982982"/>
            <a:ext cx="3906652" cy="1450280"/>
          </a:xfrm>
          <a:prstGeom prst="rect">
            <a:avLst/>
          </a:prstGeom>
        </p:spPr>
      </p:pic>
      <p:sp>
        <p:nvSpPr>
          <p:cNvPr id="265" name="직사각형 264"/>
          <p:cNvSpPr/>
          <p:nvPr/>
        </p:nvSpPr>
        <p:spPr>
          <a:xfrm>
            <a:off x="8194062" y="1777182"/>
            <a:ext cx="318172" cy="3325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0" name="그림 2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5498" y="5699582"/>
            <a:ext cx="744338" cy="744338"/>
          </a:xfrm>
          <a:prstGeom prst="rect">
            <a:avLst/>
          </a:prstGeom>
        </p:spPr>
      </p:pic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042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7" name="그룹 146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5" name="사다리꼴 194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2" name="사다리꼴 18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4" name="직선 연결선 193"/>
              <p:cNvCxnSpPr>
                <a:cxnSpLocks/>
                <a:endCxn id="193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그룹 148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5" name="사다리꼴 17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2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8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3" name="직사각형 152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4" name="자유형 153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5" name="Picture 2" descr="Papa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39" y="124088"/>
            <a:ext cx="808792" cy="8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932950" y="1137978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800" b="1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파파고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865888" y="1850926"/>
            <a:ext cx="1667456" cy="655402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translateController</a:t>
            </a:r>
            <a:r>
              <a:rPr lang="en-US" altLang="ko-KR" sz="1200" dirty="0" smtClean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java</a:t>
            </a:r>
            <a:endParaRPr lang="ko-KR" altLang="en-US" sz="12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08" name="그림 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019" y="1683142"/>
            <a:ext cx="7181669" cy="44807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316" y="2171500"/>
            <a:ext cx="4430026" cy="1273524"/>
          </a:xfrm>
          <a:prstGeom prst="rect">
            <a:avLst/>
          </a:prstGeom>
        </p:spPr>
      </p:pic>
      <p:grpSp>
        <p:nvGrpSpPr>
          <p:cNvPr id="210" name="그룹 209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11" name="그룹 210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60" name="사다리꼴 259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2" name="그룹 21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47" name="사다리꼴 24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9" name="직선 연결선 258"/>
              <p:cNvCxnSpPr>
                <a:cxnSpLocks/>
                <a:endCxn id="258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3" name="그룹 212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40" name="사다리꼴 23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6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7" name="직사각형 21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18" name="자유형 21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7" name="그림 2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316" y="991410"/>
            <a:ext cx="4430026" cy="1203960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4761" y="5699582"/>
            <a:ext cx="744338" cy="744338"/>
          </a:xfrm>
          <a:prstGeom prst="rect">
            <a:avLst/>
          </a:prstGeom>
        </p:spPr>
      </p:pic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91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D2CC7AC-8A98-B6A8-FDF6-00DE4F99C9E5}"/>
              </a:ext>
            </a:extLst>
          </p:cNvPr>
          <p:cNvGrpSpPr/>
          <p:nvPr/>
        </p:nvGrpSpPr>
        <p:grpSpPr>
          <a:xfrm>
            <a:off x="242644" y="495301"/>
            <a:ext cx="11778711" cy="6238642"/>
            <a:chOff x="242644" y="495301"/>
            <a:chExt cx="11778711" cy="6238642"/>
          </a:xfrm>
        </p:grpSpPr>
        <p:sp>
          <p:nvSpPr>
            <p:cNvPr id="4" name="왼쪽 대괄호 3">
              <a:extLst>
                <a:ext uri="{FF2B5EF4-FFF2-40B4-BE49-F238E27FC236}">
                  <a16:creationId xmlns:a16="http://schemas.microsoft.com/office/drawing/2014/main" id="{50615EA1-2C78-D01F-F86B-863770C3B205}"/>
                </a:ext>
              </a:extLst>
            </p:cNvPr>
            <p:cNvSpPr/>
            <p:nvPr/>
          </p:nvSpPr>
          <p:spPr>
            <a:xfrm>
              <a:off x="242644" y="495301"/>
              <a:ext cx="3805481" cy="6158351"/>
            </a:xfrm>
            <a:prstGeom prst="leftBracket">
              <a:avLst>
                <a:gd name="adj" fmla="val 0"/>
              </a:avLst>
            </a:prstGeom>
            <a:ln w="22225" cap="rnd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왼쪽 대괄호 4">
              <a:extLst>
                <a:ext uri="{FF2B5EF4-FFF2-40B4-BE49-F238E27FC236}">
                  <a16:creationId xmlns:a16="http://schemas.microsoft.com/office/drawing/2014/main" id="{5E350E09-5B4B-D51B-5727-6BEDE8C289CD}"/>
                </a:ext>
              </a:extLst>
            </p:cNvPr>
            <p:cNvSpPr/>
            <p:nvPr/>
          </p:nvSpPr>
          <p:spPr>
            <a:xfrm flipH="1">
              <a:off x="8143874" y="495301"/>
              <a:ext cx="3805481" cy="6158350"/>
            </a:xfrm>
            <a:prstGeom prst="leftBracket">
              <a:avLst>
                <a:gd name="adj" fmla="val 0"/>
              </a:avLst>
            </a:prstGeom>
            <a:ln w="22225" cap="rnd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117EFAF-29A2-CF3B-24E4-AC81EF4CC6F0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6653651"/>
              <a:ext cx="4095749" cy="0"/>
            </a:xfrm>
            <a:prstGeom prst="line">
              <a:avLst/>
            </a:prstGeom>
            <a:ln w="22225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8985E4D-98AE-0C95-F915-695C941A91C4}"/>
                </a:ext>
              </a:extLst>
            </p:cNvPr>
            <p:cNvSpPr/>
            <p:nvPr/>
          </p:nvSpPr>
          <p:spPr>
            <a:xfrm>
              <a:off x="11949355" y="495301"/>
              <a:ext cx="72000" cy="616664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754D892-9E05-F479-58D5-E6C0EF9588B8}"/>
                </a:ext>
              </a:extLst>
            </p:cNvPr>
            <p:cNvSpPr/>
            <p:nvPr/>
          </p:nvSpPr>
          <p:spPr>
            <a:xfrm>
              <a:off x="288364" y="6661943"/>
              <a:ext cx="11732991" cy="72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3AF9A04-A719-5E2F-0661-41D509B46B86}"/>
              </a:ext>
            </a:extLst>
          </p:cNvPr>
          <p:cNvGrpSpPr/>
          <p:nvPr/>
        </p:nvGrpSpPr>
        <p:grpSpPr>
          <a:xfrm>
            <a:off x="4294505" y="135095"/>
            <a:ext cx="3602990" cy="755492"/>
            <a:chOff x="4317365" y="257015"/>
            <a:chExt cx="3602990" cy="755492"/>
          </a:xfrm>
          <a:solidFill>
            <a:srgbClr val="B6FCDC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7C1DC2-CA92-E8BC-7EF6-DFD45F7788A2}"/>
                </a:ext>
              </a:extLst>
            </p:cNvPr>
            <p:cNvSpPr/>
            <p:nvPr/>
          </p:nvSpPr>
          <p:spPr>
            <a:xfrm>
              <a:off x="4363085" y="301307"/>
              <a:ext cx="3557270" cy="711200"/>
            </a:xfrm>
            <a:prstGeom prst="roundRect">
              <a:avLst/>
            </a:prstGeom>
            <a:grpFill/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016B2ED-621D-DF6F-EC97-1E7A20EA8B9A}"/>
                </a:ext>
              </a:extLst>
            </p:cNvPr>
            <p:cNvSpPr/>
            <p:nvPr/>
          </p:nvSpPr>
          <p:spPr>
            <a:xfrm>
              <a:off x="4317365" y="257015"/>
              <a:ext cx="3557270" cy="711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2400" b="1" kern="0" dirty="0">
                  <a:ln w="158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목차</a:t>
              </a:r>
              <a:endParaRPr lang="en-US" altLang="ko-KR" sz="2400" b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79070" y="1321724"/>
            <a:ext cx="4879580" cy="4486257"/>
            <a:chOff x="3619649" y="1132748"/>
            <a:chExt cx="4879580" cy="4486257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6418166-47B0-8C7E-0231-79929F759687}"/>
                </a:ext>
              </a:extLst>
            </p:cNvPr>
            <p:cNvGrpSpPr/>
            <p:nvPr/>
          </p:nvGrpSpPr>
          <p:grpSpPr>
            <a:xfrm>
              <a:off x="3619649" y="4974236"/>
              <a:ext cx="4806461" cy="644769"/>
              <a:chOff x="3655538" y="4645802"/>
              <a:chExt cx="4806461" cy="644769"/>
            </a:xfrm>
          </p:grpSpPr>
          <p:sp>
            <p:nvSpPr>
              <p:cNvPr id="17" name="모서리가 둥근 직사각형 143">
                <a:extLst>
                  <a:ext uri="{FF2B5EF4-FFF2-40B4-BE49-F238E27FC236}">
                    <a16:creationId xmlns:a16="http://schemas.microsoft.com/office/drawing/2014/main" id="{E3B0D84A-D354-A751-A33C-D8A3D0148936}"/>
                  </a:ext>
                </a:extLst>
              </p:cNvPr>
              <p:cNvSpPr/>
              <p:nvPr/>
            </p:nvSpPr>
            <p:spPr>
              <a:xfrm rot="21600000" flipH="1">
                <a:off x="3655538" y="4645802"/>
                <a:ext cx="4806461" cy="64476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3. </a:t>
                </a:r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마무리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868DBDC-DBAA-C098-C481-1FFF13A8D242}"/>
                  </a:ext>
                </a:extLst>
              </p:cNvPr>
              <p:cNvSpPr/>
              <p:nvPr/>
            </p:nvSpPr>
            <p:spPr>
              <a:xfrm>
                <a:off x="7892121" y="4876550"/>
                <a:ext cx="165354" cy="1653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86434B-660A-0BEC-1C0E-886DB95430C3}"/>
                  </a:ext>
                </a:extLst>
              </p:cNvPr>
              <p:cNvSpPr/>
              <p:nvPr/>
            </p:nvSpPr>
            <p:spPr>
              <a:xfrm>
                <a:off x="3964730" y="4893769"/>
                <a:ext cx="165354" cy="1653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2FAEE5-E0F2-77C5-9D74-AA9B9EEA4C4F}"/>
                </a:ext>
              </a:extLst>
            </p:cNvPr>
            <p:cNvGrpSpPr/>
            <p:nvPr/>
          </p:nvGrpSpPr>
          <p:grpSpPr>
            <a:xfrm>
              <a:off x="3692768" y="1132748"/>
              <a:ext cx="4806461" cy="644769"/>
              <a:chOff x="3669909" y="1168810"/>
              <a:chExt cx="4806461" cy="644769"/>
            </a:xfrm>
          </p:grpSpPr>
          <p:sp>
            <p:nvSpPr>
              <p:cNvPr id="13" name="모서리가 둥근 직사각형 109">
                <a:extLst>
                  <a:ext uri="{FF2B5EF4-FFF2-40B4-BE49-F238E27FC236}">
                    <a16:creationId xmlns:a16="http://schemas.microsoft.com/office/drawing/2014/main" id="{923DA4DF-6679-C48F-EAF7-D2F76756C4AF}"/>
                  </a:ext>
                </a:extLst>
              </p:cNvPr>
              <p:cNvSpPr/>
              <p:nvPr/>
            </p:nvSpPr>
            <p:spPr>
              <a:xfrm flipH="1">
                <a:off x="3669909" y="1168810"/>
                <a:ext cx="4806461" cy="64476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  <a:alpha val="40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1. </a:t>
                </a:r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프로젝트 기획 설명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D856C1A-65C0-2954-24ED-1B5B5AECCA66}"/>
                  </a:ext>
                </a:extLst>
              </p:cNvPr>
              <p:cNvSpPr/>
              <p:nvPr/>
            </p:nvSpPr>
            <p:spPr>
              <a:xfrm>
                <a:off x="7895465" y="1402074"/>
                <a:ext cx="165354" cy="1653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FA12DE2-5F2E-CC85-D79D-91291CEDAF92}"/>
                  </a:ext>
                </a:extLst>
              </p:cNvPr>
              <p:cNvSpPr/>
              <p:nvPr/>
            </p:nvSpPr>
            <p:spPr>
              <a:xfrm>
                <a:off x="4039649" y="1408517"/>
                <a:ext cx="165354" cy="1653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FC2EC19-B96C-6394-32A5-5DB41E9819B8}"/>
                </a:ext>
              </a:extLst>
            </p:cNvPr>
            <p:cNvGrpSpPr/>
            <p:nvPr/>
          </p:nvGrpSpPr>
          <p:grpSpPr>
            <a:xfrm>
              <a:off x="3619649" y="3111078"/>
              <a:ext cx="4806461" cy="644769"/>
              <a:chOff x="3619650" y="3119431"/>
              <a:chExt cx="4806461" cy="644769"/>
            </a:xfrm>
          </p:grpSpPr>
          <p:sp>
            <p:nvSpPr>
              <p:cNvPr id="16" name="모서리가 둥근 직사각형 128">
                <a:extLst>
                  <a:ext uri="{FF2B5EF4-FFF2-40B4-BE49-F238E27FC236}">
                    <a16:creationId xmlns:a16="http://schemas.microsoft.com/office/drawing/2014/main" id="{110ECB5E-C5C9-CBB7-0EDA-0C0AC1C16046}"/>
                  </a:ext>
                </a:extLst>
              </p:cNvPr>
              <p:cNvSpPr/>
              <p:nvPr/>
            </p:nvSpPr>
            <p:spPr>
              <a:xfrm>
                <a:off x="3619650" y="3119431"/>
                <a:ext cx="4806461" cy="64476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2. </a:t>
                </a:r>
                <a:r>
                  <a: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프로젝트 기능 설명</a:t>
                </a:r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721284B-1089-F4F3-0987-BA813FF13AB2}"/>
                  </a:ext>
                </a:extLst>
              </p:cNvPr>
              <p:cNvGrpSpPr/>
              <p:nvPr/>
            </p:nvGrpSpPr>
            <p:grpSpPr>
              <a:xfrm>
                <a:off x="4048306" y="3343348"/>
                <a:ext cx="4095190" cy="171303"/>
                <a:chOff x="3966203" y="3359139"/>
                <a:chExt cx="4095190" cy="171303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75B9202-AEFA-1E18-2FA5-7430C6BC6D98}"/>
                    </a:ext>
                  </a:extLst>
                </p:cNvPr>
                <p:cNvSpPr/>
                <p:nvPr/>
              </p:nvSpPr>
              <p:spPr>
                <a:xfrm>
                  <a:off x="7896039" y="3365088"/>
                  <a:ext cx="165354" cy="1653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1C688604-BC47-04C6-81F0-4D97F039C6FB}"/>
                    </a:ext>
                  </a:extLst>
                </p:cNvPr>
                <p:cNvSpPr/>
                <p:nvPr/>
              </p:nvSpPr>
              <p:spPr>
                <a:xfrm>
                  <a:off x="3966203" y="3359139"/>
                  <a:ext cx="165354" cy="1653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D5982F3-500D-6CB3-FB89-70B90FFB5572}"/>
                </a:ext>
              </a:extLst>
            </p:cNvPr>
            <p:cNvSpPr/>
            <p:nvPr/>
          </p:nvSpPr>
          <p:spPr>
            <a:xfrm>
              <a:off x="4905632" y="1856780"/>
              <a:ext cx="2083737" cy="1024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팀원 소개</a:t>
              </a:r>
              <a:endParaRPr lang="en-US" altLang="ko-KR" sz="1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프로젝트 개발 목적</a:t>
              </a:r>
              <a:endParaRPr lang="en-US" altLang="ko-KR" sz="1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프로젝트 개발 환경</a:t>
              </a:r>
              <a:endParaRPr lang="en-US" altLang="ko-KR" sz="1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ADE5A94-107F-5982-87A7-06EB01871775}"/>
                </a:ext>
              </a:extLst>
            </p:cNvPr>
            <p:cNvSpPr/>
            <p:nvPr/>
          </p:nvSpPr>
          <p:spPr>
            <a:xfrm>
              <a:off x="4905632" y="3949422"/>
              <a:ext cx="2043093" cy="709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프로젝트 </a:t>
              </a:r>
              <a:r>
                <a:rPr lang="en-US" altLang="ko-KR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DB </a:t>
              </a: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구조</a:t>
              </a:r>
              <a:r>
                <a:rPr lang="en-US" altLang="ko-KR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프로젝트 기능 구현</a:t>
              </a:r>
              <a:endParaRPr lang="en-US" altLang="ko-KR" sz="1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0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66" name="그룹 65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29" name="사다리꼴 1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16" name="사다리꼴 1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8" name="직선 연결선 127"/>
              <p:cNvCxnSpPr>
                <a:cxnSpLocks/>
                <a:endCxn id="1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09" name="사다리꼴 1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7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8" name="자유형 8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919325" y="1137978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관광공사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89" y="292715"/>
            <a:ext cx="1616390" cy="492999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537" y="2894037"/>
            <a:ext cx="8319256" cy="2879457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49" y="1380795"/>
            <a:ext cx="6833051" cy="3242479"/>
          </a:xfrm>
          <a:prstGeom prst="rect">
            <a:avLst/>
          </a:prstGeom>
        </p:spPr>
      </p:pic>
      <p:grpSp>
        <p:nvGrpSpPr>
          <p:cNvPr id="144" name="그룹 14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94" name="사다리꼴 193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81" name="사다리꼴 180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cxnSpLocks/>
                <a:endCxn id="192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74" name="사다리꼴 17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5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7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939357" y="2487216"/>
            <a:ext cx="1649383" cy="287365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apiSearch.jsp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646815" y="1586454"/>
            <a:ext cx="8313" cy="338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4383" y="5699582"/>
            <a:ext cx="744338" cy="744338"/>
          </a:xfrm>
          <a:prstGeom prst="rect">
            <a:avLst/>
          </a:prstGeom>
        </p:spPr>
      </p:pic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14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3" name="그룹 30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304" name="그룹 30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352" name="사다리꼴 35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5" name="그룹 30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339" name="사다리꼴 33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1" name="직선 연결선 350"/>
              <p:cNvCxnSpPr>
                <a:cxnSpLocks/>
                <a:endCxn id="35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32" name="사다리꼴 33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07" name="그림 30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308" name="그림 3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30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31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0" name="직사각형 30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11" name="자유형 31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9" name="TextBox 358"/>
          <p:cNvSpPr txBox="1"/>
          <p:nvPr/>
        </p:nvSpPr>
        <p:spPr>
          <a:xfrm>
            <a:off x="932950" y="1137978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/>
              <a:t>3. </a:t>
            </a:r>
            <a:r>
              <a:rPr lang="en-US" altLang="ko-KR" sz="2800" b="1" dirty="0"/>
              <a:t>API</a:t>
            </a:r>
            <a:r>
              <a:rPr lang="ko-KR" altLang="en-US" sz="2800" dirty="0"/>
              <a:t>의 통합 및 활용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1163499" y="17002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 </a:t>
            </a:r>
            <a:r>
              <a:rPr lang="ko-KR" altLang="en-US" dirty="0"/>
              <a:t>관광공사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05" y="1625772"/>
            <a:ext cx="1616390" cy="492999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6" y="2120955"/>
            <a:ext cx="8319256" cy="2879457"/>
          </a:xfrm>
          <a:prstGeom prst="rect">
            <a:avLst/>
          </a:prstGeom>
        </p:spPr>
      </p:pic>
      <p:pic>
        <p:nvPicPr>
          <p:cNvPr id="366" name="그림 3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675" y="1025575"/>
            <a:ext cx="6833051" cy="3242479"/>
          </a:xfrm>
          <a:prstGeom prst="rect">
            <a:avLst/>
          </a:prstGeom>
        </p:spPr>
      </p:pic>
      <p:grpSp>
        <p:nvGrpSpPr>
          <p:cNvPr id="367" name="그룹 36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368" name="그룹 36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417" name="사다리꼴 41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04" name="사다리꼴 40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16" name="직선 연결선 415"/>
              <p:cNvCxnSpPr>
                <a:cxnSpLocks/>
                <a:endCxn id="41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그룹 36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97" name="사다리꼴 39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71" name="그림 3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372" name="그림 3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37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38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4" name="직사각형 37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75" name="자유형 37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4" name="그룹 42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425" name="그룹 42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473" name="사다리꼴 47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6" name="그룹 42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60" name="사다리꼴 45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72" name="직선 연결선 471"/>
              <p:cNvCxnSpPr>
                <a:cxnSpLocks/>
                <a:endCxn id="47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그룹 42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453" name="사다리꼴 45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29" name="그림 4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43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43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1" name="직사각형 43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432" name="자유형 43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0" name="그룹 479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481" name="그룹 480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29" name="사다리꼴 5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2" name="직사각형 5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2" name="그룹 48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516" name="사다리꼴 5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28" name="직선 연결선 527"/>
              <p:cNvCxnSpPr>
                <a:cxnSpLocks/>
                <a:endCxn id="5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" name="그룹 482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509" name="사다리꼴 5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84" name="그림 48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85" name="그림 4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486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4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7" name="직사각형 48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488" name="자유형 48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41" name="그림 5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45" y="2145601"/>
            <a:ext cx="5854725" cy="3600166"/>
          </a:xfrm>
          <a:prstGeom prst="rect">
            <a:avLst/>
          </a:prstGeom>
        </p:spPr>
      </p:pic>
      <p:grpSp>
        <p:nvGrpSpPr>
          <p:cNvPr id="543" name="그룹 54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544" name="그룹 54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93" name="사다리꼴 5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5" name="그룹 54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580" name="사다리꼴 5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92" name="직선 연결선 591"/>
              <p:cNvCxnSpPr>
                <a:cxnSpLocks/>
                <a:endCxn id="5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그룹 54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573" name="사다리꼴 5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47" name="그림 5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548" name="그림 5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54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5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50" name="직사각형 54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551" name="자유형 55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4" name="TextBox 723"/>
          <p:cNvSpPr txBox="1"/>
          <p:nvPr/>
        </p:nvSpPr>
        <p:spPr>
          <a:xfrm>
            <a:off x="919325" y="1137978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관광공사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25" name="그림 7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30" y="292556"/>
            <a:ext cx="1616390" cy="492999"/>
          </a:xfrm>
          <a:prstGeom prst="rect">
            <a:avLst/>
          </a:prstGeom>
        </p:spPr>
      </p:pic>
      <p:pic>
        <p:nvPicPr>
          <p:cNvPr id="726" name="그림 7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89" y="978088"/>
            <a:ext cx="4986605" cy="3621250"/>
          </a:xfrm>
          <a:prstGeom prst="rect">
            <a:avLst/>
          </a:prstGeom>
        </p:spPr>
      </p:pic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839549" y="1770429"/>
            <a:ext cx="1532947" cy="287365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apiSearch.jsp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99" name="그림 2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9463" y="5699582"/>
            <a:ext cx="744338" cy="744338"/>
          </a:xfrm>
          <a:prstGeom prst="rect">
            <a:avLst/>
          </a:prstGeom>
        </p:spPr>
      </p:pic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2951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4" name="그룹 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2" name="사다리꼴 5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39" name="사다리꼴 3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1" name="직선 연결선 50"/>
              <p:cNvCxnSpPr>
                <a:cxnSpLocks/>
                <a:endCxn id="5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2" name="사다리꼴 3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2950" y="1137978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/>
              <a:t>3. </a:t>
            </a:r>
            <a:r>
              <a:rPr lang="en-US" altLang="ko-KR" sz="2800" b="1" dirty="0"/>
              <a:t>API</a:t>
            </a:r>
            <a:r>
              <a:rPr lang="ko-KR" altLang="en-US" sz="2800" dirty="0"/>
              <a:t>의 통합 및 활용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63499" y="17002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 </a:t>
            </a:r>
            <a:r>
              <a:rPr lang="ko-KR" altLang="en-US" dirty="0"/>
              <a:t>관광공사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05" y="1625772"/>
            <a:ext cx="1616390" cy="49299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6" y="2120955"/>
            <a:ext cx="8319256" cy="287945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675" y="1025575"/>
            <a:ext cx="6833051" cy="324247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68" name="그룹 6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17" name="사다리꼴 116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04" name="사다리꼴 10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6" name="직선 연결선 115"/>
              <p:cNvCxnSpPr>
                <a:cxnSpLocks/>
                <a:endCxn id="115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97" name="사다리꼴 9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7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80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4" name="직사각형 7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75" name="자유형 7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25" name="그룹 12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60" name="사다리꼴 15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2" name="직선 연결선 171"/>
              <p:cNvCxnSpPr>
                <a:cxnSpLocks/>
                <a:endCxn id="17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그룹 12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53" name="사다리꼴 15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3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3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1" name="직사각형 13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2" name="자유형 13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81" name="그룹 180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29" name="사다리꼴 22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16" name="사다리꼴 21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8" name="직선 연결선 227"/>
              <p:cNvCxnSpPr>
                <a:cxnSpLocks/>
                <a:endCxn id="22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그룹 182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09" name="사다리꼴 20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86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9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7" name="직사각형 18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8" name="자유형 18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2" name="그룹 24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43" name="그룹 242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92" name="사다리꼴 29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4" name="그룹 243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79" name="사다리꼴 27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1" name="직선 연결선 290"/>
              <p:cNvCxnSpPr>
                <a:cxnSpLocks/>
                <a:endCxn id="29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그룹 244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72" name="사다리꼴 27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48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5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9" name="직사각형 248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50" name="자유형 249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919325" y="1137978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관광공사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02" name="그림 3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25" y="3371785"/>
            <a:ext cx="5870076" cy="1208545"/>
          </a:xfrm>
          <a:prstGeom prst="rect">
            <a:avLst/>
          </a:prstGeom>
        </p:spPr>
      </p:pic>
      <p:pic>
        <p:nvPicPr>
          <p:cNvPr id="303" name="그림 3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975" y="4631762"/>
            <a:ext cx="6927728" cy="1113698"/>
          </a:xfrm>
          <a:prstGeom prst="rect">
            <a:avLst/>
          </a:prstGeom>
        </p:spPr>
      </p:pic>
      <p:pic>
        <p:nvPicPr>
          <p:cNvPr id="307" name="그림 3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061" y="3577239"/>
            <a:ext cx="4539754" cy="104562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6380" y="1116571"/>
            <a:ext cx="5736641" cy="2140664"/>
          </a:xfrm>
          <a:prstGeom prst="rect">
            <a:avLst/>
          </a:prstGeom>
        </p:spPr>
      </p:pic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7158153" y="1153739"/>
            <a:ext cx="1443615" cy="298783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apiSearch.jsp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971974" y="3050916"/>
            <a:ext cx="1999825" cy="287365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mainController.java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9328301" y="3370907"/>
            <a:ext cx="2009785" cy="311187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mainController.java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318" name="직선 화살표 연결선 317"/>
          <p:cNvCxnSpPr/>
          <p:nvPr/>
        </p:nvCxnSpPr>
        <p:spPr>
          <a:xfrm>
            <a:off x="7833202" y="2294313"/>
            <a:ext cx="429649" cy="1282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/>
          <p:cNvCxnSpPr/>
          <p:nvPr/>
        </p:nvCxnSpPr>
        <p:spPr>
          <a:xfrm flipH="1">
            <a:off x="2809702" y="1546167"/>
            <a:ext cx="1496291" cy="18256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859350C2-C96B-6D86-F99B-5C82FB78B0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0440" y="5679100"/>
            <a:ext cx="744338" cy="744338"/>
          </a:xfrm>
          <a:prstGeom prst="rect">
            <a:avLst/>
          </a:prstGeom>
        </p:spPr>
      </p:pic>
      <p:pic>
        <p:nvPicPr>
          <p:cNvPr id="309" name="그림 3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30" y="292556"/>
            <a:ext cx="1616390" cy="492999"/>
          </a:xfrm>
          <a:prstGeom prst="rect">
            <a:avLst/>
          </a:prstGeom>
        </p:spPr>
      </p:pic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52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5" name="그룹 4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3" name="사다리꼴 5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0" name="사다리꼴 3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2" name="직선 연결선 51"/>
              <p:cNvCxnSpPr>
                <a:cxnSpLocks/>
                <a:endCxn id="5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3" name="사다리꼴 3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32950" y="1137978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/>
              <a:t>3. </a:t>
            </a:r>
            <a:r>
              <a:rPr lang="en-US" altLang="ko-KR" sz="2800" b="1" dirty="0"/>
              <a:t>API</a:t>
            </a:r>
            <a:r>
              <a:rPr lang="ko-KR" altLang="en-US" sz="2800" dirty="0"/>
              <a:t>의 통합 및 활용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63499" y="17002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 </a:t>
            </a:r>
            <a:r>
              <a:rPr lang="ko-KR" altLang="en-US" dirty="0"/>
              <a:t>관광공사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05" y="1625772"/>
            <a:ext cx="1616390" cy="49299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6" y="2120955"/>
            <a:ext cx="8319256" cy="287945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675" y="1025575"/>
            <a:ext cx="6833051" cy="3242479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18" name="사다리꼴 117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05" name="사다리꼴 10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7" name="직선 연결선 116"/>
              <p:cNvCxnSpPr>
                <a:cxnSpLocks/>
                <a:endCxn id="116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98" name="사다리꼴 9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74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81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76" name="자유형 75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74" name="사다리꼴 173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61" name="사다리꼴 160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3" name="직선 연결선 172"/>
              <p:cNvCxnSpPr>
                <a:cxnSpLocks/>
                <a:endCxn id="172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54" name="사다리꼴 153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3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37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33" name="자유형 132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82" name="그룹 181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30" name="사다리꼴 229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17" name="사다리꼴 21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9" name="직선 연결선 228"/>
              <p:cNvCxnSpPr>
                <a:cxnSpLocks/>
                <a:endCxn id="228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그룹 18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10" name="사다리꼴 20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8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9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8" name="직사각형 187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89" name="자유형 188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437" y="95837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919325" y="1137978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관광공사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02" name="그림 3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97" y="3313270"/>
            <a:ext cx="10795992" cy="1974507"/>
          </a:xfrm>
          <a:prstGeom prst="rect">
            <a:avLst/>
          </a:prstGeom>
        </p:spPr>
      </p:pic>
      <p:pic>
        <p:nvPicPr>
          <p:cNvPr id="304" name="그림 3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84" y="2031638"/>
            <a:ext cx="7281412" cy="537090"/>
          </a:xfrm>
          <a:prstGeom prst="rect">
            <a:avLst/>
          </a:prstGeom>
        </p:spPr>
      </p:pic>
      <p:pic>
        <p:nvPicPr>
          <p:cNvPr id="305" name="그림 3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357" y="5248665"/>
            <a:ext cx="4709415" cy="885840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4432519" y="5252483"/>
            <a:ext cx="2329766" cy="287365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mainController.java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08827C26-F2A2-C63E-1032-C68B484FD2CE}"/>
              </a:ext>
            </a:extLst>
          </p:cNvPr>
          <p:cNvSpPr/>
          <p:nvPr/>
        </p:nvSpPr>
        <p:spPr>
          <a:xfrm>
            <a:off x="1074152" y="1722304"/>
            <a:ext cx="2095355" cy="273657"/>
          </a:xfrm>
          <a:prstGeom prst="rect">
            <a:avLst/>
          </a:prstGeom>
          <a:solidFill>
            <a:srgbClr val="FEE2EB"/>
          </a:solidFill>
          <a:ln>
            <a:solidFill>
              <a:srgbClr val="E03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memberMapper.xml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21B7224-226B-E7AF-BEEF-FF1645D0AD44}"/>
              </a:ext>
            </a:extLst>
          </p:cNvPr>
          <p:cNvSpPr/>
          <p:nvPr/>
        </p:nvSpPr>
        <p:spPr>
          <a:xfrm>
            <a:off x="1137209" y="3008211"/>
            <a:ext cx="1624526" cy="269818"/>
          </a:xfrm>
          <a:prstGeom prst="rect">
            <a:avLst/>
          </a:prstGeom>
          <a:solidFill>
            <a:srgbClr val="E1F8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boardWrite.jsp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14" name="그림 3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30" y="292556"/>
            <a:ext cx="1616390" cy="49299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1960" y="5713330"/>
            <a:ext cx="744338" cy="744338"/>
          </a:xfrm>
          <a:prstGeom prst="rect">
            <a:avLst/>
          </a:prstGeom>
        </p:spPr>
      </p:pic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29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5" name="그룹 304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307" name="그룹 306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355" name="사다리꼴 354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8" name="그룹 30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342" name="사다리꼴 34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4" name="직선 연결선 353"/>
              <p:cNvCxnSpPr>
                <a:cxnSpLocks/>
                <a:endCxn id="353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그룹 308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35" name="사다리꼴 33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10" name="그림 30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312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318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3" name="직사각형 312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14" name="자유형 313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932950" y="1137978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/>
              <a:t>3. </a:t>
            </a:r>
            <a:r>
              <a:rPr lang="en-US" altLang="ko-KR" sz="2800" b="1" dirty="0"/>
              <a:t>API</a:t>
            </a:r>
            <a:r>
              <a:rPr lang="ko-KR" altLang="en-US" sz="2800" dirty="0"/>
              <a:t>의 통합 및 활용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1163499" y="17002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 </a:t>
            </a:r>
            <a:r>
              <a:rPr lang="ko-KR" altLang="en-US" dirty="0"/>
              <a:t>관광공사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67" name="그림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05" y="1625772"/>
            <a:ext cx="1616390" cy="492999"/>
          </a:xfrm>
          <a:prstGeom prst="rect">
            <a:avLst/>
          </a:prstGeom>
        </p:spPr>
      </p:pic>
      <p:pic>
        <p:nvPicPr>
          <p:cNvPr id="368" name="그림 3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6" y="2120955"/>
            <a:ext cx="8319256" cy="2879457"/>
          </a:xfrm>
          <a:prstGeom prst="rect">
            <a:avLst/>
          </a:prstGeom>
        </p:spPr>
      </p:pic>
      <p:pic>
        <p:nvPicPr>
          <p:cNvPr id="369" name="그림 3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675" y="1025575"/>
            <a:ext cx="6833051" cy="3242479"/>
          </a:xfrm>
          <a:prstGeom prst="rect">
            <a:avLst/>
          </a:prstGeom>
        </p:spPr>
      </p:pic>
      <p:grpSp>
        <p:nvGrpSpPr>
          <p:cNvPr id="370" name="그룹 369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371" name="그룹 370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420" name="사다리꼴 419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07" name="사다리꼴 406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19" name="직선 연결선 418"/>
              <p:cNvCxnSpPr>
                <a:cxnSpLocks/>
                <a:endCxn id="418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그룹 372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400" name="사다리꼴 39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74" name="그림 3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375" name="그림 3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376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38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7" name="직사각형 376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78" name="자유형 377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0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1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428" name="그룹 42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476" name="사다리꼴 475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9" name="그룹 42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63" name="사다리꼴 46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75" name="직선 연결선 474"/>
              <p:cNvCxnSpPr>
                <a:cxnSpLocks/>
                <a:endCxn id="474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" name="그룹 42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456" name="사다리꼴 45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31" name="그림 4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2" name="그림 4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43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439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4" name="직사각형 43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435" name="자유형 43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3" name="그룹 48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484" name="그룹 48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32" name="사다리꼴 531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5" name="그룹 48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519" name="사다리꼴 51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31" name="직선 연결선 530"/>
              <p:cNvCxnSpPr>
                <a:cxnSpLocks/>
                <a:endCxn id="530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6" name="그룹 48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512" name="사다리꼴 511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87" name="그림 4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88" name="그림 4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48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495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90" name="직사각형 48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491" name="자유형 49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437" y="95837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43" name="그룹 542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544" name="그룹 543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593" name="사다리꼴 592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5" name="그룹 544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580" name="사다리꼴 579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92" name="직선 연결선 591"/>
              <p:cNvCxnSpPr>
                <a:cxnSpLocks/>
                <a:endCxn id="591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그룹 545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573" name="사다리꼴 57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47" name="그림 5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548" name="그림 5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549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556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50" name="직사각형 549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551" name="자유형 550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2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3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4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555" name="그림 5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35565" y="5713330"/>
              <a:ext cx="744338" cy="744338"/>
            </a:xfrm>
            <a:prstGeom prst="rect">
              <a:avLst/>
            </a:prstGeom>
          </p:spPr>
        </p:pic>
      </p:grpSp>
      <p:pic>
        <p:nvPicPr>
          <p:cNvPr id="602" name="그림 601">
            <a:extLst>
              <a:ext uri="{FF2B5EF4-FFF2-40B4-BE49-F238E27FC236}">
                <a16:creationId xmlns:a16="http://schemas.microsoft.com/office/drawing/2014/main" id="{C67EB0F0-7A8C-EBB6-854F-7719321E1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832" y="2049409"/>
            <a:ext cx="6907459" cy="2956685"/>
          </a:xfrm>
          <a:prstGeom prst="rect">
            <a:avLst/>
          </a:prstGeom>
        </p:spPr>
      </p:pic>
      <p:pic>
        <p:nvPicPr>
          <p:cNvPr id="603" name="그림 602">
            <a:extLst>
              <a:ext uri="{FF2B5EF4-FFF2-40B4-BE49-F238E27FC236}">
                <a16:creationId xmlns:a16="http://schemas.microsoft.com/office/drawing/2014/main" id="{7DB291FF-D1BB-9920-6E2A-A5B417881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9715" y="1293562"/>
            <a:ext cx="3191107" cy="4419768"/>
          </a:xfrm>
          <a:prstGeom prst="rect">
            <a:avLst/>
          </a:prstGeom>
        </p:spPr>
      </p:pic>
      <p:pic>
        <p:nvPicPr>
          <p:cNvPr id="604" name="그림 603">
            <a:extLst>
              <a:ext uri="{FF2B5EF4-FFF2-40B4-BE49-F238E27FC236}">
                <a16:creationId xmlns:a16="http://schemas.microsoft.com/office/drawing/2014/main" id="{ED8D9EC0-AE65-0482-579F-FD9B51F16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39" y="3133294"/>
            <a:ext cx="966733" cy="295706"/>
          </a:xfrm>
          <a:prstGeom prst="rect">
            <a:avLst/>
          </a:prstGeom>
        </p:spPr>
      </p:pic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533AD6D8-BA6C-D1C0-D160-D5A061B604C3}"/>
              </a:ext>
            </a:extLst>
          </p:cNvPr>
          <p:cNvSpPr/>
          <p:nvPr/>
        </p:nvSpPr>
        <p:spPr>
          <a:xfrm>
            <a:off x="822140" y="3144840"/>
            <a:ext cx="990117" cy="28416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6" name="TextBox 605"/>
          <p:cNvSpPr txBox="1"/>
          <p:nvPr/>
        </p:nvSpPr>
        <p:spPr>
          <a:xfrm>
            <a:off x="919325" y="113797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6. </a:t>
            </a:r>
            <a:r>
              <a:rPr lang="ko-KR" altLang="en-US" sz="2800" b="1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즐겨찾기</a:t>
            </a:r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 </a:t>
            </a:r>
            <a:r>
              <a:rPr lang="ko-KR" altLang="en-US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904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2950" y="1137978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/>
              <a:t>3. </a:t>
            </a:r>
            <a:r>
              <a:rPr lang="en-US" altLang="ko-KR" sz="2800" b="1" dirty="0"/>
              <a:t>API</a:t>
            </a:r>
            <a:r>
              <a:rPr lang="ko-KR" altLang="en-US" sz="2800" dirty="0"/>
              <a:t>의 통합 및 활용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63499" y="17002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 </a:t>
            </a:r>
            <a:r>
              <a:rPr lang="ko-KR" altLang="en-US" dirty="0"/>
              <a:t>관광공사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05" y="1625772"/>
            <a:ext cx="1616390" cy="49299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96" y="2120955"/>
            <a:ext cx="8319256" cy="287945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75" y="1025575"/>
            <a:ext cx="6833051" cy="3242479"/>
          </a:xfrm>
          <a:prstGeom prst="rect">
            <a:avLst/>
          </a:prstGeom>
        </p:spPr>
      </p:pic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437" y="95837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C67EB0F0-7A8C-EBB6-854F-7719321E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78" y="1649652"/>
            <a:ext cx="6907459" cy="295668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ED8D9EC0-AE65-0482-579F-FD9B51F16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39" y="3133294"/>
            <a:ext cx="966733" cy="29570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33AD6D8-BA6C-D1C0-D160-D5A061B604C3}"/>
              </a:ext>
            </a:extLst>
          </p:cNvPr>
          <p:cNvSpPr/>
          <p:nvPr/>
        </p:nvSpPr>
        <p:spPr>
          <a:xfrm>
            <a:off x="822140" y="3144840"/>
            <a:ext cx="990117" cy="28416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147" y="3803717"/>
            <a:ext cx="6626117" cy="1968495"/>
          </a:xfrm>
          <a:prstGeom prst="rect">
            <a:avLst/>
          </a:prstGeom>
        </p:spPr>
      </p:pic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45ECD0E4-6DA7-2282-07E6-7D0908A529E1}"/>
              </a:ext>
            </a:extLst>
          </p:cNvPr>
          <p:cNvSpPr/>
          <p:nvPr/>
        </p:nvSpPr>
        <p:spPr>
          <a:xfrm>
            <a:off x="8179811" y="3478891"/>
            <a:ext cx="2329766" cy="287365"/>
          </a:xfrm>
          <a:prstGeom prst="rect">
            <a:avLst/>
          </a:prstGeom>
          <a:solidFill>
            <a:srgbClr val="EBFED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mainController.java</a:t>
            </a:r>
            <a:endParaRPr lang="ko-KR" altLang="en-US" sz="14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308" name="그룹 30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356" name="사다리꼴 355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9" name="그룹 308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343" name="사다리꼴 34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5" name="직선 연결선 354"/>
              <p:cNvCxnSpPr>
                <a:cxnSpLocks/>
                <a:endCxn id="354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336" name="사다리꼴 33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312" name="그림 3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313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319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4" name="직사각형 3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315" name="자유형 3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3" name="그림 3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50035" y="5695330"/>
            <a:ext cx="744338" cy="744338"/>
          </a:xfrm>
          <a:prstGeom prst="rect">
            <a:avLst/>
          </a:prstGeom>
        </p:spPr>
      </p:pic>
      <p:sp>
        <p:nvSpPr>
          <p:cNvPr id="364" name="TextBox 363"/>
          <p:cNvSpPr txBox="1"/>
          <p:nvPr/>
        </p:nvSpPr>
        <p:spPr>
          <a:xfrm>
            <a:off x="919325" y="113797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6. </a:t>
            </a:r>
            <a:r>
              <a:rPr lang="ko-KR" altLang="en-US" sz="2800" b="1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즐겨찾기</a:t>
            </a:r>
            <a:r>
              <a:rPr lang="en-US" altLang="ko-KR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 </a:t>
            </a:r>
            <a:r>
              <a:rPr lang="ko-KR" altLang="en-US" sz="28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</a:t>
            </a:r>
            <a:endParaRPr lang="ko-KR" altLang="en-US" sz="28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기능 구현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533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마무리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03</a:t>
              </a:r>
              <a:endParaRPr lang="ko-KR" altLang="en-US" sz="10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06849" y="2653378"/>
            <a:ext cx="4483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4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시연 </a:t>
            </a:r>
            <a:r>
              <a:rPr lang="en-US" altLang="ko-KR" sz="4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endParaRPr lang="ko-KR" altLang="en-US" sz="4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4378" y="5695330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4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F17BC7-7459-72AE-D739-055BF7960667}"/>
              </a:ext>
            </a:extLst>
          </p:cNvPr>
          <p:cNvSpPr/>
          <p:nvPr/>
        </p:nvSpPr>
        <p:spPr>
          <a:xfrm>
            <a:off x="641437" y="94128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마무리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03</a:t>
              </a:r>
              <a:endParaRPr lang="ko-KR" altLang="en-US" sz="105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CAB9DA-AD35-0B3E-525E-0EF68E7EAE04}"/>
              </a:ext>
            </a:extLst>
          </p:cNvPr>
          <p:cNvSpPr txBox="1"/>
          <p:nvPr/>
        </p:nvSpPr>
        <p:spPr>
          <a:xfrm>
            <a:off x="1026774" y="1267255"/>
            <a:ext cx="79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총평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DEE86-5F30-D75D-47F6-F8F8118909F5}"/>
              </a:ext>
            </a:extLst>
          </p:cNvPr>
          <p:cNvSpPr txBox="1"/>
          <p:nvPr/>
        </p:nvSpPr>
        <p:spPr>
          <a:xfrm>
            <a:off x="692324" y="1994882"/>
            <a:ext cx="107308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본 강의에서 다루었던 스프링을 활용하여 실제로 구현된 결과물을 만드는 것이 좋았다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MVC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패턴의 코드를 작성해보며 자바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/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스프링의 설계 구조를  이해할 수 있었다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관광공사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카카오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네이버의 여러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를 활용하여 사용자 경험을 다채롭게 하는 과정은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앞으로 프로그래밍을 공부하는 과정의 핵심이 스스로 모든 과정을 수행하는 것을 넘어 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새롭게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탄생하는 기술을 활용하는 것에 있음을 깨달았다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우리가 사용한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들은 적절한 모듈화가 이루어져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사용하기 쉬웠다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범용성이라는 비즈니스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로직을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훌륭히 구현한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들을 통해 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앞으로의 학습 방향을 설정하는 계기가 되었다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발전가능성이 풍부한 프로젝트다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MVC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패턴의 손쉬운 유지보수 가능성을 활용하여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ko-KR" altLang="en-US" sz="2000" dirty="0" smtClean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우리의 프로젝트를 더욱 발전시킬 예정이다</a:t>
            </a:r>
            <a:r>
              <a:rPr lang="en-US" altLang="ko-KR" sz="2000" dirty="0" smtClean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5063" y="5694261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1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0" name="그룹 69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31" name="사다리꼴 130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18" name="사다리꼴 11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0" name="직선 연결선 129"/>
              <p:cNvCxnSpPr>
                <a:cxnSpLocks/>
                <a:endCxn id="12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11" name="사다리꼴 110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8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4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8" name="직사각형 87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685" y="5694261"/>
              <a:ext cx="744338" cy="744338"/>
            </a:xfrm>
            <a:prstGeom prst="rect">
              <a:avLst/>
            </a:prstGeom>
          </p:spPr>
        </p:pic>
      </p:grpSp>
      <p:sp>
        <p:nvSpPr>
          <p:cNvPr id="141" name="TextBox 140"/>
          <p:cNvSpPr txBox="1"/>
          <p:nvPr/>
        </p:nvSpPr>
        <p:spPr>
          <a:xfrm>
            <a:off x="4713249" y="2672869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마무리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03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2524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0" name="그룹 69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31" name="사다리꼴 130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18" name="사다리꼴 11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0" name="직선 연결선 129"/>
              <p:cNvCxnSpPr>
                <a:cxnSpLocks/>
                <a:endCxn id="12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11" name="사다리꼴 110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87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4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8" name="직사각형 87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9" name="자유형 88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3621604" y="2586337"/>
            <a:ext cx="494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마무리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03</a:t>
              </a:r>
              <a:endParaRPr lang="ko-KR" altLang="en-US" sz="1050" b="1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70" y="5620485"/>
            <a:ext cx="446609" cy="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/>
              <a:t>정은영 김지영 이가영 박지은 이승주</a:t>
            </a:r>
          </a:p>
        </p:txBody>
      </p:sp>
      <p:grpSp>
        <p:nvGrpSpPr>
          <p:cNvPr id="219" name="그룹 218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220" name="그룹 219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269" name="사다리꼴 26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1" name="그룹 220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256" name="사다리꼴 25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8" name="직선 연결선 267"/>
              <p:cNvCxnSpPr>
                <a:cxnSpLocks/>
                <a:endCxn id="267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그룹 221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249" name="사다리꼴 248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25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2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6" name="직사각형 225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227" name="자유형 226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31101" y="5699582"/>
              <a:ext cx="744338" cy="744338"/>
            </a:xfrm>
            <a:prstGeom prst="rect">
              <a:avLst/>
            </a:prstGeom>
          </p:spPr>
        </p:pic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팀원 소개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20445" y="1623519"/>
            <a:ext cx="9747960" cy="3799442"/>
            <a:chOff x="1034985" y="1597881"/>
            <a:chExt cx="9747960" cy="3799442"/>
          </a:xfrm>
        </p:grpSpPr>
        <p:sp>
          <p:nvSpPr>
            <p:cNvPr id="280" name="직사각형 279"/>
            <p:cNvSpPr/>
            <p:nvPr/>
          </p:nvSpPr>
          <p:spPr>
            <a:xfrm>
              <a:off x="8911404" y="4434047"/>
              <a:ext cx="1634775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막내 </a:t>
              </a:r>
              <a:r>
                <a:rPr lang="ko-KR" altLang="en-US" dirty="0" err="1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청일점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</a:t>
              </a:r>
              <a:r>
                <a:rPr lang="en-US" altLang="ko-KR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</a:t>
              </a:r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컨트롤러</a:t>
              </a:r>
              <a:endPara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관광공사 </a:t>
              </a:r>
              <a:r>
                <a:rPr lang="en-US" altLang="ko-KR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API</a:t>
              </a:r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345" y="1809345"/>
              <a:ext cx="1532965" cy="1648463"/>
            </a:xfrm>
            <a:prstGeom prst="rect">
              <a:avLst/>
            </a:prstGeom>
          </p:spPr>
        </p:pic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1" y="1647043"/>
              <a:ext cx="2012253" cy="2012253"/>
            </a:xfrm>
            <a:prstGeom prst="rect">
              <a:avLst/>
            </a:prstGeom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449" y="1627449"/>
              <a:ext cx="2072875" cy="2072875"/>
            </a:xfrm>
            <a:prstGeom prst="rect">
              <a:avLst/>
            </a:prstGeom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015" y="1597881"/>
              <a:ext cx="2201930" cy="2201930"/>
            </a:xfrm>
            <a:prstGeom prst="rect">
              <a:avLst/>
            </a:prstGeom>
          </p:spPr>
        </p:pic>
        <p:pic>
          <p:nvPicPr>
            <p:cNvPr id="286" name="그림 2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141" y="1627450"/>
              <a:ext cx="2142792" cy="2142792"/>
            </a:xfrm>
            <a:prstGeom prst="rect">
              <a:avLst/>
            </a:prstGeom>
          </p:spPr>
        </p:pic>
        <p:sp>
          <p:nvSpPr>
            <p:cNvPr id="287" name="직사각형 286"/>
            <p:cNvSpPr/>
            <p:nvPr/>
          </p:nvSpPr>
          <p:spPr>
            <a:xfrm>
              <a:off x="7161369" y="4459717"/>
              <a:ext cx="150233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프론트엔드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</a:t>
              </a:r>
              <a:r>
                <a:rPr lang="en-US" altLang="ko-KR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</a:t>
              </a:r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컨트롤러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err="1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파파고</a:t>
              </a:r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</a:t>
              </a:r>
              <a:r>
                <a:rPr lang="en-US" altLang="ko-KR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API</a:t>
              </a:r>
              <a:endPara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5329211" y="4473993"/>
              <a:ext cx="150233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프론트엔드</a:t>
              </a:r>
              <a:endPara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메인 </a:t>
              </a:r>
              <a:r>
                <a:rPr lang="ko-KR" altLang="en-US" dirty="0" err="1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베너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게시물 페이지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3121954" y="4472365"/>
              <a:ext cx="1980029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메인 페이지</a:t>
              </a:r>
              <a:endPara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게시물 수 업데이트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회원가입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1034985" y="4459717"/>
              <a:ext cx="1980029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 컨트롤러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소셜 로그인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/>
              <a:r>
                <a:rPr lang="ko-KR" altLang="en-US" dirty="0" smtClean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게시물 페이지 연동</a:t>
              </a:r>
              <a:endParaRPr lang="en-US" altLang="ko-KR" dirty="0" smtClean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392770" y="3761947"/>
              <a:ext cx="13766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 은 영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378307" y="3776506"/>
              <a:ext cx="13766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 지 영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34574" y="3775211"/>
              <a:ext cx="13766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이 가 영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224225" y="3775211"/>
              <a:ext cx="13766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박 지 은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93668" y="3757295"/>
              <a:ext cx="13766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이 승 주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59037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개발 목적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43695" y="164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053" y="1854666"/>
            <a:ext cx="676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MVC</a:t>
            </a:r>
            <a:r>
              <a:rPr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패턴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(Model – View - Controller)</a:t>
            </a:r>
            <a:endParaRPr lang="ko-KR" altLang="en-US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80541" y="2740521"/>
            <a:ext cx="7448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CRUD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(Create – Read – Update - Delete)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80541" y="3535126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활용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180541" y="4325401"/>
            <a:ext cx="4559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</a:t>
            </a:r>
            <a:r>
              <a:rPr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AJAX</a:t>
            </a:r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활용한 비동기 통신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0723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8443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개발 목적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43695" y="164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6243" y="1342028"/>
            <a:ext cx="81131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dist">
              <a:buAutoNum type="arabicPeriod"/>
            </a:pP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MVC</a:t>
            </a:r>
            <a:r>
              <a:rPr lang="ko-KR" altLang="en-US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패턴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(Model – View - Controller)</a:t>
            </a:r>
          </a:p>
          <a:p>
            <a:pPr algn="dist"/>
            <a:r>
              <a:rPr lang="en-US" altLang="ko-KR" sz="2400" dirty="0"/>
              <a:t>	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다수의 개발자가 효율적으로 웹개발을 하기 위한 아키텍처 패턴의 일종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Model, View, Controller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분리하여 코드의 모듈화를 통해 효율적인 개발을 지원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pPr algn="dist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Model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View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분리하여 설계하는 것이 </a:t>
            </a:r>
            <a:r>
              <a:rPr lang="en-US" altLang="ko-KR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MVC</a:t>
            </a:r>
            <a:r>
              <a:rPr lang="ko-KR" altLang="en-US" sz="1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패턴의 목적</a:t>
            </a:r>
            <a:endParaRPr lang="ko-KR" altLang="en-US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endParaRPr lang="ko-KR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1378590" y="2930418"/>
            <a:ext cx="70118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1- Model</a:t>
            </a:r>
          </a:p>
          <a:p>
            <a:pPr algn="dist"/>
            <a:r>
              <a:rPr lang="en-US" altLang="ko-KR" sz="2400" dirty="0"/>
              <a:t>	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데이터베이스의 데이터들을 관리하는 단계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비즈니스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도메인 로직을 구성한다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CRUD (Create – Read – Update - Delete)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처리한다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sz="2400" b="1" dirty="0"/>
              <a:t>	</a:t>
            </a:r>
            <a:endParaRPr lang="en-US" altLang="ko-K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61271" y="1628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4743" y="31227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57FA7-A1C2-4C89-1741-7E3179A94E24}"/>
              </a:ext>
            </a:extLst>
          </p:cNvPr>
          <p:cNvSpPr txBox="1"/>
          <p:nvPr/>
        </p:nvSpPr>
        <p:spPr>
          <a:xfrm>
            <a:off x="1378445" y="4445994"/>
            <a:ext cx="52084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1- View</a:t>
            </a:r>
          </a:p>
          <a:p>
            <a:pPr algn="dist"/>
            <a:r>
              <a:rPr lang="en-US" altLang="ko-KR" sz="2400" dirty="0"/>
              <a:t>	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사용자가 경험하는 웹 화면을 구성하는 단계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비즈니스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도메인 로직의 발현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sz="2400" b="1" dirty="0"/>
              <a:t>	</a:t>
            </a:r>
            <a:endParaRPr lang="en-US" altLang="ko-KR" sz="2800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1440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8443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개발 목적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43695" y="164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1271" y="1628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4743" y="31227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200218" y="1586657"/>
            <a:ext cx="7317354" cy="1749408"/>
            <a:chOff x="1089120" y="1236008"/>
            <a:chExt cx="7317354" cy="1749408"/>
          </a:xfrm>
        </p:grpSpPr>
        <p:sp>
          <p:nvSpPr>
            <p:cNvPr id="4" name="TextBox 3"/>
            <p:cNvSpPr txBox="1"/>
            <p:nvPr/>
          </p:nvSpPr>
          <p:spPr>
            <a:xfrm>
              <a:off x="1089120" y="1236008"/>
              <a:ext cx="58321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1. </a:t>
              </a:r>
              <a:r>
                <a:rPr lang="en-US" altLang="ko-KR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MVC</a:t>
              </a:r>
              <a:r>
                <a:rPr lang="ko-KR" altLang="en-US" sz="2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패턴</a:t>
              </a:r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(Model – View - Controller)</a:t>
              </a:r>
            </a:p>
            <a:p>
              <a:pPr algn="dist"/>
              <a:r>
                <a:rPr lang="en-US" altLang="ko-KR" sz="1600" dirty="0"/>
                <a:t>	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66B121-68FA-2A76-7C37-095045038EF9}"/>
                </a:ext>
              </a:extLst>
            </p:cNvPr>
            <p:cNvSpPr txBox="1"/>
            <p:nvPr/>
          </p:nvSpPr>
          <p:spPr>
            <a:xfrm>
              <a:off x="1758500" y="1785087"/>
              <a:ext cx="66479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1- Controller</a:t>
              </a:r>
            </a:p>
            <a:p>
              <a:pPr algn="dist"/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	</a:t>
              </a:r>
              <a:r>
                <a:rPr lang="en-US" altLang="ko-KR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</a:t>
              </a:r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Model</a:t>
              </a:r>
              <a:r>
                <a: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과 </a:t>
              </a:r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View</a:t>
              </a:r>
              <a:r>
                <a: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사이의 상호작용 단계</a:t>
              </a:r>
              <a:endPara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dist"/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	- </a:t>
              </a:r>
              <a:r>
                <a: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사용자의 입력을 처리하고 </a:t>
              </a:r>
              <a:r>
                <a:rPr lang="en-US" altLang="ko-KR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View</a:t>
              </a:r>
              <a:r>
                <a: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를 갱신하는 역할을 수행</a:t>
              </a:r>
              <a:r>
                <a:rPr lang="en-US" altLang="ko-KR" sz="2400" b="1" dirty="0"/>
                <a:t>	</a:t>
              </a:r>
              <a:endParaRPr lang="en-US" altLang="ko-KR" sz="2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94DFC9-95CE-66AE-A600-480203154041}"/>
              </a:ext>
            </a:extLst>
          </p:cNvPr>
          <p:cNvSpPr txBox="1"/>
          <p:nvPr/>
        </p:nvSpPr>
        <p:spPr>
          <a:xfrm>
            <a:off x="1208764" y="3685389"/>
            <a:ext cx="756809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</a:t>
            </a:r>
            <a:r>
              <a:rPr lang="en-US" altLang="ko-KR" sz="36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CRUD</a:t>
            </a:r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(Create – Read – Update - Delete)</a:t>
            </a:r>
            <a:r>
              <a:rPr lang="en-US" altLang="ko-KR" sz="2400" dirty="0"/>
              <a:t>	</a:t>
            </a:r>
          </a:p>
          <a:p>
            <a:pPr algn="dist"/>
            <a:r>
              <a:rPr lang="en-US" altLang="ko-KR" sz="2400" dirty="0"/>
              <a:t>	</a:t>
            </a:r>
            <a:endParaRPr lang="en-US" altLang="ko-KR" sz="2400" dirty="0" smtClean="0"/>
          </a:p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사용자가 데이터를 생성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삭제 할 수 있는 다양한 기능 제공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게시판 개발에 있어 핵심적인 요소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9067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7A50E2-536F-CD18-FEFF-2CC1195D4B50}"/>
              </a:ext>
            </a:extLst>
          </p:cNvPr>
          <p:cNvSpPr/>
          <p:nvPr/>
        </p:nvSpPr>
        <p:spPr>
          <a:xfrm>
            <a:off x="641320" y="98443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개발 목적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43695" y="164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245439" y="1599603"/>
            <a:ext cx="682590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활용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외부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와의 통합을 통해 데이터 소스 다변화 및 확장 가능성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카카오의 맵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소셜 로그인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파파고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번역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본 프로젝트의 교육적 목적의 핵심으로 판단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45439" y="3740010"/>
            <a:ext cx="73164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</a:t>
            </a:r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AJAX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활용한 비동기 통신</a:t>
            </a:r>
            <a:endParaRPr lang="en-US" altLang="ko-KR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페이지의 새로 고침 없이 데이터를 비동기적으로 로드하고 업데이트 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dist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-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뛰어난 사용자 편의성 제공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1271" y="1628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4743" y="31227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85960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66" name="사다리꼴 165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53" name="사다리꼴 152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5" name="직선 연결선 164"/>
              <p:cNvCxnSpPr>
                <a:cxnSpLocks/>
                <a:endCxn id="164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그룹 118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46" name="사다리꼴 145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122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129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24" name="자유형 123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572852" y="1838031"/>
            <a:ext cx="2922807" cy="3824637"/>
            <a:chOff x="4538668" y="1684204"/>
            <a:chExt cx="2922807" cy="3824637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D026202B-47FF-A2D1-5D20-7645AA5D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496" y="4382218"/>
              <a:ext cx="1173790" cy="1126623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21766D34-A8F3-7D29-C544-681C5B0F7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9971" y="3025987"/>
              <a:ext cx="1173790" cy="1142642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6E1AED47-73E9-6F49-94C6-08F114BF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684" y="1707059"/>
              <a:ext cx="1173791" cy="1151801"/>
            </a:xfrm>
            <a:prstGeom prst="roundRect">
              <a:avLst>
                <a:gd name="adj" fmla="val 16667"/>
              </a:avLst>
            </a:prstGeom>
            <a:ln w="254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60C17A92-5AB8-0191-DE71-54CA6E4760F8}"/>
                </a:ext>
              </a:extLst>
            </p:cNvPr>
            <p:cNvGrpSpPr/>
            <p:nvPr/>
          </p:nvGrpSpPr>
          <p:grpSpPr>
            <a:xfrm>
              <a:off x="6261054" y="4382218"/>
              <a:ext cx="1173790" cy="1126623"/>
              <a:chOff x="6288595" y="4141687"/>
              <a:chExt cx="1173790" cy="1126623"/>
            </a:xfrm>
          </p:grpSpPr>
          <p:pic>
            <p:nvPicPr>
              <p:cNvPr id="204" name="그림 203">
                <a:extLst>
                  <a:ext uri="{FF2B5EF4-FFF2-40B4-BE49-F238E27FC236}">
                    <a16:creationId xmlns:a16="http://schemas.microsoft.com/office/drawing/2014/main" id="{47468614-B892-3E4C-97EE-B05B8FE0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8595" y="4141687"/>
                <a:ext cx="1173790" cy="1126623"/>
              </a:xfrm>
              <a:prstGeom prst="roundRect">
                <a:avLst>
                  <a:gd name="adj" fmla="val 16667"/>
                </a:avLst>
              </a:prstGeom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05" name="Google Shape;611;p84">
                <a:extLst>
                  <a:ext uri="{FF2B5EF4-FFF2-40B4-BE49-F238E27FC236}">
                    <a16:creationId xmlns:a16="http://schemas.microsoft.com/office/drawing/2014/main" id="{6CDE5B69-531F-B0B0-EBCA-51970A53FD9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26540" t="64496" r="60165" b="12363"/>
              <a:stretch/>
            </p:blipFill>
            <p:spPr>
              <a:xfrm>
                <a:off x="6315225" y="4397432"/>
                <a:ext cx="1087281" cy="4904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27B15773-CEB9-4B19-8580-15347A8C9173}"/>
                </a:ext>
              </a:extLst>
            </p:cNvPr>
            <p:cNvGrpSpPr/>
            <p:nvPr/>
          </p:nvGrpSpPr>
          <p:grpSpPr>
            <a:xfrm>
              <a:off x="4538668" y="1684204"/>
              <a:ext cx="1243712" cy="1151801"/>
              <a:chOff x="5546352" y="5009296"/>
              <a:chExt cx="1266139" cy="114264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6CAE532-7AB0-03EB-78B7-554CD351F17A}"/>
                  </a:ext>
                </a:extLst>
              </p:cNvPr>
              <p:cNvGrpSpPr/>
              <p:nvPr/>
            </p:nvGrpSpPr>
            <p:grpSpPr>
              <a:xfrm>
                <a:off x="5592528" y="5009296"/>
                <a:ext cx="1173790" cy="1142642"/>
                <a:chOff x="5592528" y="5009296"/>
                <a:chExt cx="1173790" cy="1142642"/>
              </a:xfrm>
            </p:grpSpPr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AA380069-E1B3-3D09-15F5-5E3FA547B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2528" y="5009296"/>
                  <a:ext cx="1173790" cy="1142642"/>
                </a:xfrm>
                <a:prstGeom prst="roundRect">
                  <a:avLst>
                    <a:gd name="adj" fmla="val 16667"/>
                  </a:avLst>
                </a:prstGeom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664B10B0-3FB0-0BF2-C48F-0FC779528107}"/>
                    </a:ext>
                  </a:extLst>
                </p:cNvPr>
                <p:cNvSpPr/>
                <p:nvPr/>
              </p:nvSpPr>
              <p:spPr>
                <a:xfrm>
                  <a:off x="5689082" y="5187090"/>
                  <a:ext cx="980681" cy="9291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1" name="Picture 36" descr="java에 대한 이미지 검색결과">
                <a:extLst>
                  <a:ext uri="{FF2B5EF4-FFF2-40B4-BE49-F238E27FC236}">
                    <a16:creationId xmlns:a16="http://schemas.microsoft.com/office/drawing/2014/main" id="{E99E702E-9114-B780-7371-DF188A78F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6352" y="5035167"/>
                <a:ext cx="1266139" cy="1049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86098" y="884908"/>
            <a:ext cx="11140183" cy="5410076"/>
            <a:chOff x="486098" y="713988"/>
            <a:chExt cx="11140183" cy="5410076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D3B2EFA9-1275-B341-092F-58D510665F04}"/>
                </a:ext>
              </a:extLst>
            </p:cNvPr>
            <p:cNvGrpSpPr/>
            <p:nvPr/>
          </p:nvGrpSpPr>
          <p:grpSpPr>
            <a:xfrm>
              <a:off x="486098" y="718869"/>
              <a:ext cx="3579959" cy="5396905"/>
              <a:chOff x="389829" y="727412"/>
              <a:chExt cx="3579959" cy="5396905"/>
            </a:xfrm>
          </p:grpSpPr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F615E057-825E-D767-76AF-EC169871EE87}"/>
                  </a:ext>
                </a:extLst>
              </p:cNvPr>
              <p:cNvGrpSpPr/>
              <p:nvPr/>
            </p:nvGrpSpPr>
            <p:grpSpPr>
              <a:xfrm>
                <a:off x="389829" y="1058555"/>
                <a:ext cx="3579959" cy="5065762"/>
                <a:chOff x="242644" y="495301"/>
                <a:chExt cx="11778711" cy="6238642"/>
              </a:xfrm>
            </p:grpSpPr>
            <p:sp>
              <p:nvSpPr>
                <p:cNvPr id="221" name="왼쪽 대괄호 220">
                  <a:extLst>
                    <a:ext uri="{FF2B5EF4-FFF2-40B4-BE49-F238E27FC236}">
                      <a16:creationId xmlns:a16="http://schemas.microsoft.com/office/drawing/2014/main" id="{4A4B9986-94F5-8B23-EDFB-0019E9744CDA}"/>
                    </a:ext>
                  </a:extLst>
                </p:cNvPr>
                <p:cNvSpPr/>
                <p:nvPr/>
              </p:nvSpPr>
              <p:spPr>
                <a:xfrm>
                  <a:off x="242644" y="495301"/>
                  <a:ext cx="3805481" cy="6158351"/>
                </a:xfrm>
                <a:prstGeom prst="leftBracket">
                  <a:avLst>
                    <a:gd name="adj" fmla="val 0"/>
                  </a:avLst>
                </a:prstGeom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왼쪽 대괄호 221">
                  <a:extLst>
                    <a:ext uri="{FF2B5EF4-FFF2-40B4-BE49-F238E27FC236}">
                      <a16:creationId xmlns:a16="http://schemas.microsoft.com/office/drawing/2014/main" id="{730B1EE2-8013-7BAF-BE1F-B481A8F2EC62}"/>
                    </a:ext>
                  </a:extLst>
                </p:cNvPr>
                <p:cNvSpPr/>
                <p:nvPr/>
              </p:nvSpPr>
              <p:spPr>
                <a:xfrm flipH="1">
                  <a:off x="8143874" y="495301"/>
                  <a:ext cx="3805481" cy="6158350"/>
                </a:xfrm>
                <a:prstGeom prst="leftBracket">
                  <a:avLst>
                    <a:gd name="adj" fmla="val 0"/>
                  </a:avLst>
                </a:prstGeom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ABEE61A6-201D-44F9-5730-F6BCA9E25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8125" y="6653651"/>
                  <a:ext cx="409574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id="{DD6A8B5B-6377-957D-2905-15FB970E232D}"/>
                    </a:ext>
                  </a:extLst>
                </p:cNvPr>
                <p:cNvSpPr/>
                <p:nvPr/>
              </p:nvSpPr>
              <p:spPr>
                <a:xfrm>
                  <a:off x="11949355" y="495301"/>
                  <a:ext cx="72000" cy="6166640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id="{9AFBC44B-903F-71AB-C9CA-37BBB2391845}"/>
                    </a:ext>
                  </a:extLst>
                </p:cNvPr>
                <p:cNvSpPr/>
                <p:nvPr/>
              </p:nvSpPr>
              <p:spPr>
                <a:xfrm>
                  <a:off x="288364" y="6661943"/>
                  <a:ext cx="11732991" cy="72000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6BCE35B3-CC77-390D-F1BE-36DCC7E3ABE1}"/>
                  </a:ext>
                </a:extLst>
              </p:cNvPr>
              <p:cNvGrpSpPr/>
              <p:nvPr/>
            </p:nvGrpSpPr>
            <p:grpSpPr>
              <a:xfrm>
                <a:off x="1265078" y="727412"/>
                <a:ext cx="1653557" cy="648758"/>
                <a:chOff x="-7761603" y="725275"/>
                <a:chExt cx="3413281" cy="648758"/>
              </a:xfrm>
              <a:solidFill>
                <a:srgbClr val="B6FCDC"/>
              </a:solidFill>
            </p:grpSpPr>
            <p:sp>
              <p:nvSpPr>
                <p:cNvPr id="219" name="사각형: 둥근 모서리 9">
                  <a:extLst>
                    <a:ext uri="{FF2B5EF4-FFF2-40B4-BE49-F238E27FC236}">
                      <a16:creationId xmlns:a16="http://schemas.microsoft.com/office/drawing/2014/main" id="{1ABAEE58-D9FE-5AD7-BCB5-85A8A8A0E4C0}"/>
                    </a:ext>
                  </a:extLst>
                </p:cNvPr>
                <p:cNvSpPr/>
                <p:nvPr/>
              </p:nvSpPr>
              <p:spPr>
                <a:xfrm>
                  <a:off x="-7634551" y="725276"/>
                  <a:ext cx="3286229" cy="648757"/>
                </a:xfrm>
                <a:prstGeom prst="roundRect">
                  <a:avLst/>
                </a:prstGeom>
                <a:grp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사각형: 둥근 모서리 10">
                  <a:extLst>
                    <a:ext uri="{FF2B5EF4-FFF2-40B4-BE49-F238E27FC236}">
                      <a16:creationId xmlns:a16="http://schemas.microsoft.com/office/drawing/2014/main" id="{28CC4AA7-4506-A6FD-148C-48CA40435145}"/>
                    </a:ext>
                  </a:extLst>
                </p:cNvPr>
                <p:cNvSpPr/>
                <p:nvPr/>
              </p:nvSpPr>
              <p:spPr>
                <a:xfrm>
                  <a:off x="-7761603" y="725275"/>
                  <a:ext cx="3286231" cy="59018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tabLst>
                      <a:tab pos="1524000" algn="l"/>
                      <a:tab pos="2419350" algn="l"/>
                    </a:tabLst>
                    <a:defRPr/>
                  </a:pPr>
                  <a:r>
                    <a:rPr lang="en-US" altLang="ko-KR" sz="1200" b="1" i="1" kern="0" dirty="0">
                      <a:ln w="15875"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FRONTEND</a:t>
                  </a:r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B25DDD07-377F-82ED-5E24-3054C559D7F3}"/>
                  </a:ext>
                </a:extLst>
              </p:cNvPr>
              <p:cNvGrpSpPr/>
              <p:nvPr/>
            </p:nvGrpSpPr>
            <p:grpSpPr>
              <a:xfrm>
                <a:off x="832913" y="2173150"/>
                <a:ext cx="2716262" cy="2721375"/>
                <a:chOff x="904681" y="2592955"/>
                <a:chExt cx="2716262" cy="2721375"/>
              </a:xfrm>
            </p:grpSpPr>
            <p:pic>
              <p:nvPicPr>
                <p:cNvPr id="216" name="그림 215">
                  <a:extLst>
                    <a:ext uri="{FF2B5EF4-FFF2-40B4-BE49-F238E27FC236}">
                      <a16:creationId xmlns:a16="http://schemas.microsoft.com/office/drawing/2014/main" id="{5B8C8EAD-C3A4-24DF-180C-7D71174BF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4681" y="2592955"/>
                  <a:ext cx="1167038" cy="1126623"/>
                </a:xfrm>
                <a:prstGeom prst="roundRect">
                  <a:avLst>
                    <a:gd name="adj" fmla="val 16667"/>
                  </a:avLst>
                </a:prstGeom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217" name="그림 216">
                  <a:extLst>
                    <a:ext uri="{FF2B5EF4-FFF2-40B4-BE49-F238E27FC236}">
                      <a16:creationId xmlns:a16="http://schemas.microsoft.com/office/drawing/2014/main" id="{F14F5D76-AABA-DC5D-1D13-7D53A9F55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14619" y="4187707"/>
                  <a:ext cx="1180305" cy="1126623"/>
                </a:xfrm>
                <a:prstGeom prst="roundRect">
                  <a:avLst>
                    <a:gd name="adj" fmla="val 16667"/>
                  </a:avLst>
                </a:prstGeom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218" name="그림 217">
                  <a:extLst>
                    <a:ext uri="{FF2B5EF4-FFF2-40B4-BE49-F238E27FC236}">
                      <a16:creationId xmlns:a16="http://schemas.microsoft.com/office/drawing/2014/main" id="{3B6F023C-433A-6709-82A6-3EA4FEF2D9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3905" y="2592955"/>
                  <a:ext cx="1167038" cy="1126623"/>
                </a:xfrm>
                <a:prstGeom prst="roundRect">
                  <a:avLst>
                    <a:gd name="adj" fmla="val 16667"/>
                  </a:avLst>
                </a:prstGeom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85F4DF14-BA75-E0D1-0298-F3E61959F451}"/>
                </a:ext>
              </a:extLst>
            </p:cNvPr>
            <p:cNvGrpSpPr/>
            <p:nvPr/>
          </p:nvGrpSpPr>
          <p:grpSpPr>
            <a:xfrm>
              <a:off x="4267841" y="1058302"/>
              <a:ext cx="3579959" cy="5065762"/>
              <a:chOff x="242644" y="495301"/>
              <a:chExt cx="11778711" cy="6238642"/>
            </a:xfrm>
          </p:grpSpPr>
          <p:sp>
            <p:nvSpPr>
              <p:cNvPr id="208" name="왼쪽 대괄호 207">
                <a:extLst>
                  <a:ext uri="{FF2B5EF4-FFF2-40B4-BE49-F238E27FC236}">
                    <a16:creationId xmlns:a16="http://schemas.microsoft.com/office/drawing/2014/main" id="{7344DDC7-1109-9568-9B89-EFFD47E79097}"/>
                  </a:ext>
                </a:extLst>
              </p:cNvPr>
              <p:cNvSpPr/>
              <p:nvPr/>
            </p:nvSpPr>
            <p:spPr>
              <a:xfrm>
                <a:off x="242644" y="495301"/>
                <a:ext cx="3805481" cy="6158351"/>
              </a:xfrm>
              <a:prstGeom prst="leftBracket">
                <a:avLst>
                  <a:gd name="adj" fmla="val 0"/>
                </a:avLst>
              </a:prstGeom>
              <a:ln w="22225" cap="rnd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왼쪽 대괄호 208">
                <a:extLst>
                  <a:ext uri="{FF2B5EF4-FFF2-40B4-BE49-F238E27FC236}">
                    <a16:creationId xmlns:a16="http://schemas.microsoft.com/office/drawing/2014/main" id="{0D32FDA2-31F7-5A87-8C37-18BB93F27DA5}"/>
                  </a:ext>
                </a:extLst>
              </p:cNvPr>
              <p:cNvSpPr/>
              <p:nvPr/>
            </p:nvSpPr>
            <p:spPr>
              <a:xfrm flipH="1">
                <a:off x="8143874" y="495301"/>
                <a:ext cx="3805481" cy="6158350"/>
              </a:xfrm>
              <a:prstGeom prst="leftBracket">
                <a:avLst>
                  <a:gd name="adj" fmla="val 0"/>
                </a:avLst>
              </a:prstGeom>
              <a:ln w="22225" cap="rnd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4FA0E89E-2DF6-79CB-6457-804464EC1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8125" y="6653651"/>
                <a:ext cx="4095749" cy="0"/>
              </a:xfrm>
              <a:prstGeom prst="line">
                <a:avLst/>
              </a:prstGeom>
              <a:ln w="222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43F44FE-A221-CC66-C0DF-B7AA09E28AEA}"/>
                  </a:ext>
                </a:extLst>
              </p:cNvPr>
              <p:cNvSpPr/>
              <p:nvPr/>
            </p:nvSpPr>
            <p:spPr>
              <a:xfrm>
                <a:off x="11949355" y="495301"/>
                <a:ext cx="72000" cy="616664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6C0B50D-4159-9F52-DE20-5290E0693959}"/>
                  </a:ext>
                </a:extLst>
              </p:cNvPr>
              <p:cNvSpPr/>
              <p:nvPr/>
            </p:nvSpPr>
            <p:spPr>
              <a:xfrm>
                <a:off x="288364" y="6661943"/>
                <a:ext cx="11732991" cy="72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0A1F6BF-638D-1B33-2439-3FDC779D7D32}"/>
                </a:ext>
              </a:extLst>
            </p:cNvPr>
            <p:cNvGrpSpPr/>
            <p:nvPr/>
          </p:nvGrpSpPr>
          <p:grpSpPr>
            <a:xfrm>
              <a:off x="5116687" y="713988"/>
              <a:ext cx="1653557" cy="648758"/>
              <a:chOff x="-7761603" y="725275"/>
              <a:chExt cx="3413281" cy="648758"/>
            </a:xfrm>
            <a:solidFill>
              <a:srgbClr val="B6FCDC"/>
            </a:solidFill>
          </p:grpSpPr>
          <p:sp>
            <p:nvSpPr>
              <p:cNvPr id="206" name="사각형: 둥근 모서리 33">
                <a:extLst>
                  <a:ext uri="{FF2B5EF4-FFF2-40B4-BE49-F238E27FC236}">
                    <a16:creationId xmlns:a16="http://schemas.microsoft.com/office/drawing/2014/main" id="{87139618-6D55-3D6F-3F4A-D797C7F7A8D0}"/>
                  </a:ext>
                </a:extLst>
              </p:cNvPr>
              <p:cNvSpPr/>
              <p:nvPr/>
            </p:nvSpPr>
            <p:spPr>
              <a:xfrm>
                <a:off x="-7634551" y="725276"/>
                <a:ext cx="3286229" cy="648757"/>
              </a:xfrm>
              <a:prstGeom prst="roundRect">
                <a:avLst/>
              </a:prstGeom>
              <a:grp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사각형: 둥근 모서리 34">
                <a:extLst>
                  <a:ext uri="{FF2B5EF4-FFF2-40B4-BE49-F238E27FC236}">
                    <a16:creationId xmlns:a16="http://schemas.microsoft.com/office/drawing/2014/main" id="{F529F77E-B642-18D3-2448-E565999E4B63}"/>
                  </a:ext>
                </a:extLst>
              </p:cNvPr>
              <p:cNvSpPr/>
              <p:nvPr/>
            </p:nvSpPr>
            <p:spPr>
              <a:xfrm>
                <a:off x="-7761603" y="725275"/>
                <a:ext cx="3286231" cy="5901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1524000" algn="l"/>
                    <a:tab pos="2419350" algn="l"/>
                  </a:tabLst>
                  <a:defRPr/>
                </a:pPr>
                <a:r>
                  <a:rPr lang="en-US" altLang="ko-KR" sz="1200" b="1" i="1" kern="0" dirty="0">
                    <a:ln w="158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BACKEND</a:t>
                </a: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2455AF74-5283-FF13-7601-A0AE6F31AEF7}"/>
                </a:ext>
              </a:extLst>
            </p:cNvPr>
            <p:cNvGrpSpPr/>
            <p:nvPr/>
          </p:nvGrpSpPr>
          <p:grpSpPr>
            <a:xfrm>
              <a:off x="8046322" y="721234"/>
              <a:ext cx="3579959" cy="5396905"/>
              <a:chOff x="7956586" y="707225"/>
              <a:chExt cx="3579959" cy="5396905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6D1A594-0E0C-567B-A4EE-F8237A5415CC}"/>
                  </a:ext>
                </a:extLst>
              </p:cNvPr>
              <p:cNvGrpSpPr/>
              <p:nvPr/>
            </p:nvGrpSpPr>
            <p:grpSpPr>
              <a:xfrm>
                <a:off x="7956586" y="1038368"/>
                <a:ext cx="3579959" cy="5065762"/>
                <a:chOff x="242644" y="495301"/>
                <a:chExt cx="11778711" cy="6238642"/>
              </a:xfrm>
            </p:grpSpPr>
            <p:sp>
              <p:nvSpPr>
                <p:cNvPr id="187" name="왼쪽 대괄호 186">
                  <a:extLst>
                    <a:ext uri="{FF2B5EF4-FFF2-40B4-BE49-F238E27FC236}">
                      <a16:creationId xmlns:a16="http://schemas.microsoft.com/office/drawing/2014/main" id="{D47ABB36-BF85-857E-F68D-472CF6D26154}"/>
                    </a:ext>
                  </a:extLst>
                </p:cNvPr>
                <p:cNvSpPr/>
                <p:nvPr/>
              </p:nvSpPr>
              <p:spPr>
                <a:xfrm>
                  <a:off x="242644" y="495301"/>
                  <a:ext cx="3805482" cy="6158351"/>
                </a:xfrm>
                <a:prstGeom prst="leftBracket">
                  <a:avLst>
                    <a:gd name="adj" fmla="val 0"/>
                  </a:avLst>
                </a:prstGeom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왼쪽 대괄호 187">
                  <a:extLst>
                    <a:ext uri="{FF2B5EF4-FFF2-40B4-BE49-F238E27FC236}">
                      <a16:creationId xmlns:a16="http://schemas.microsoft.com/office/drawing/2014/main" id="{25210FCC-F010-A22C-1D5C-6891125E48B6}"/>
                    </a:ext>
                  </a:extLst>
                </p:cNvPr>
                <p:cNvSpPr/>
                <p:nvPr/>
              </p:nvSpPr>
              <p:spPr>
                <a:xfrm flipH="1">
                  <a:off x="8143874" y="495301"/>
                  <a:ext cx="3805481" cy="6158350"/>
                </a:xfrm>
                <a:prstGeom prst="leftBracket">
                  <a:avLst>
                    <a:gd name="adj" fmla="val 0"/>
                  </a:avLst>
                </a:prstGeom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round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9B22D31-36CD-DB81-805E-89AED4B3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8125" y="6653651"/>
                  <a:ext cx="4095749" cy="0"/>
                </a:xfrm>
                <a:prstGeom prst="line">
                  <a:avLst/>
                </a:prstGeom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808F4722-305F-5BAA-D0C3-C1BBAF0A0CFE}"/>
                    </a:ext>
                  </a:extLst>
                </p:cNvPr>
                <p:cNvSpPr/>
                <p:nvPr/>
              </p:nvSpPr>
              <p:spPr>
                <a:xfrm>
                  <a:off x="11949355" y="495301"/>
                  <a:ext cx="72000" cy="6166640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C20D1119-17FF-F258-546F-C7BE73EE42AA}"/>
                    </a:ext>
                  </a:extLst>
                </p:cNvPr>
                <p:cNvSpPr/>
                <p:nvPr/>
              </p:nvSpPr>
              <p:spPr>
                <a:xfrm>
                  <a:off x="288364" y="6661943"/>
                  <a:ext cx="11732991" cy="72000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3AAA9CFF-811B-6CBD-F9F5-86379D8C1F93}"/>
                  </a:ext>
                </a:extLst>
              </p:cNvPr>
              <p:cNvGrpSpPr/>
              <p:nvPr/>
            </p:nvGrpSpPr>
            <p:grpSpPr>
              <a:xfrm>
                <a:off x="8831835" y="707225"/>
                <a:ext cx="1653557" cy="648758"/>
                <a:chOff x="-7761603" y="725275"/>
                <a:chExt cx="3413281" cy="648758"/>
              </a:xfrm>
              <a:solidFill>
                <a:srgbClr val="B6FCDC"/>
              </a:solidFill>
            </p:grpSpPr>
            <p:sp>
              <p:nvSpPr>
                <p:cNvPr id="185" name="사각형: 둥근 모서리 73">
                  <a:extLst>
                    <a:ext uri="{FF2B5EF4-FFF2-40B4-BE49-F238E27FC236}">
                      <a16:creationId xmlns:a16="http://schemas.microsoft.com/office/drawing/2014/main" id="{EFA54507-95A6-2A9B-EE73-7F6A30286547}"/>
                    </a:ext>
                  </a:extLst>
                </p:cNvPr>
                <p:cNvSpPr/>
                <p:nvPr/>
              </p:nvSpPr>
              <p:spPr>
                <a:xfrm>
                  <a:off x="-7634551" y="725276"/>
                  <a:ext cx="3286229" cy="648757"/>
                </a:xfrm>
                <a:prstGeom prst="roundRect">
                  <a:avLst/>
                </a:prstGeom>
                <a:grp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사각형: 둥근 모서리 76">
                  <a:extLst>
                    <a:ext uri="{FF2B5EF4-FFF2-40B4-BE49-F238E27FC236}">
                      <a16:creationId xmlns:a16="http://schemas.microsoft.com/office/drawing/2014/main" id="{12FD4CAA-624B-1F67-F7CE-2F9C39F2208F}"/>
                    </a:ext>
                  </a:extLst>
                </p:cNvPr>
                <p:cNvSpPr/>
                <p:nvPr/>
              </p:nvSpPr>
              <p:spPr>
                <a:xfrm>
                  <a:off x="-7761603" y="725275"/>
                  <a:ext cx="3286231" cy="590188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tabLst>
                      <a:tab pos="1524000" algn="l"/>
                      <a:tab pos="2419350" algn="l"/>
                    </a:tabLst>
                    <a:defRPr/>
                  </a:pPr>
                  <a:r>
                    <a:rPr lang="en-US" altLang="ko-KR" sz="1200" b="1" i="1" kern="0" dirty="0">
                      <a:ln w="15875"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ETC.</a:t>
                  </a: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100AB985-6204-145B-0AC9-0DC046470336}"/>
                  </a:ext>
                </a:extLst>
              </p:cNvPr>
              <p:cNvGrpSpPr/>
              <p:nvPr/>
            </p:nvGrpSpPr>
            <p:grpSpPr>
              <a:xfrm>
                <a:off x="8393022" y="2163985"/>
                <a:ext cx="2681950" cy="2673930"/>
                <a:chOff x="8468747" y="2604986"/>
                <a:chExt cx="2681950" cy="2673930"/>
              </a:xfrm>
            </p:grpSpPr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82E43265-FDE2-AD4E-BACC-8D1FE1A692B7}"/>
                    </a:ext>
                  </a:extLst>
                </p:cNvPr>
                <p:cNvGrpSpPr/>
                <p:nvPr/>
              </p:nvGrpSpPr>
              <p:grpSpPr>
                <a:xfrm>
                  <a:off x="8468748" y="2604986"/>
                  <a:ext cx="2681949" cy="2673930"/>
                  <a:chOff x="8568504" y="2604986"/>
                  <a:chExt cx="2681949" cy="2673930"/>
                </a:xfrm>
              </p:grpSpPr>
              <p:pic>
                <p:nvPicPr>
                  <p:cNvPr id="182" name="그림 181">
                    <a:extLst>
                      <a:ext uri="{FF2B5EF4-FFF2-40B4-BE49-F238E27FC236}">
                        <a16:creationId xmlns:a16="http://schemas.microsoft.com/office/drawing/2014/main" id="{EE827B8D-F409-569C-0ED8-D1820E2B7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076663" y="4152293"/>
                    <a:ext cx="1173790" cy="1126623"/>
                  </a:xfrm>
                  <a:prstGeom prst="roundRect">
                    <a:avLst>
                      <a:gd name="adj" fmla="val 16667"/>
                    </a:avLst>
                  </a:prstGeom>
                  <a:ln w="254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  <a:effectLst>
                    <a:outerShdw blurRad="76200" dist="38100" dir="78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4200000"/>
                    </a:lightRig>
                  </a:scene3d>
                  <a:sp3d prstMaterial="plastic">
                    <a:bevelT w="381000" h="114300" prst="relaxedInset"/>
                    <a:contourClr>
                      <a:srgbClr val="969696"/>
                    </a:contourClr>
                  </a:sp3d>
                </p:spPr>
              </p:pic>
              <p:pic>
                <p:nvPicPr>
                  <p:cNvPr id="183" name="그림 182">
                    <a:extLst>
                      <a:ext uri="{FF2B5EF4-FFF2-40B4-BE49-F238E27FC236}">
                        <a16:creationId xmlns:a16="http://schemas.microsoft.com/office/drawing/2014/main" id="{1D89C60A-F8FC-347A-E697-35823AC2D8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568504" y="4152293"/>
                    <a:ext cx="1173790" cy="1126623"/>
                  </a:xfrm>
                  <a:prstGeom prst="roundRect">
                    <a:avLst>
                      <a:gd name="adj" fmla="val 16667"/>
                    </a:avLst>
                  </a:prstGeom>
                  <a:ln w="254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  <a:effectLst>
                    <a:outerShdw blurRad="76200" dist="38100" dir="78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4200000"/>
                    </a:lightRig>
                  </a:scene3d>
                  <a:sp3d prstMaterial="plastic">
                    <a:bevelT w="381000" h="114300" prst="relaxedInset"/>
                    <a:contourClr>
                      <a:srgbClr val="969696"/>
                    </a:contourClr>
                  </a:sp3d>
                </p:spPr>
              </p:pic>
              <p:pic>
                <p:nvPicPr>
                  <p:cNvPr id="184" name="그림 183">
                    <a:extLst>
                      <a:ext uri="{FF2B5EF4-FFF2-40B4-BE49-F238E27FC236}">
                        <a16:creationId xmlns:a16="http://schemas.microsoft.com/office/drawing/2014/main" id="{22772837-8ABB-D95A-ACFE-F7517DF45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021690" y="2604986"/>
                    <a:ext cx="1173790" cy="1144659"/>
                  </a:xfrm>
                  <a:prstGeom prst="roundRect">
                    <a:avLst>
                      <a:gd name="adj" fmla="val 16667"/>
                    </a:avLst>
                  </a:prstGeom>
                  <a:ln w="254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  <a:effectLst>
                    <a:outerShdw blurRad="76200" dist="38100" dir="78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4200000"/>
                    </a:lightRig>
                  </a:scene3d>
                  <a:sp3d prstMaterial="plastic">
                    <a:bevelT w="381000" h="114300" prst="relaxedInset"/>
                    <a:contourClr>
                      <a:srgbClr val="969696"/>
                    </a:contourClr>
                  </a:sp3d>
                </p:spPr>
              </p:pic>
            </p:grpSp>
            <p:pic>
              <p:nvPicPr>
                <p:cNvPr id="181" name="그림 180">
                  <a:extLst>
                    <a:ext uri="{FF2B5EF4-FFF2-40B4-BE49-F238E27FC236}">
                      <a16:creationId xmlns:a16="http://schemas.microsoft.com/office/drawing/2014/main" id="{81E79303-3228-48DA-A7AC-A6603559C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68747" y="2604986"/>
                  <a:ext cx="1173791" cy="1147673"/>
                </a:xfrm>
                <a:prstGeom prst="roundRect">
                  <a:avLst>
                    <a:gd name="adj" fmla="val 16667"/>
                  </a:avLst>
                </a:prstGeom>
                <a:ln w="285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5D11EF9B-DEE2-8B83-B9B0-A8DB20D71FBF}"/>
              </a:ext>
            </a:extLst>
          </p:cNvPr>
          <p:cNvGrpSpPr/>
          <p:nvPr/>
        </p:nvGrpSpPr>
        <p:grpSpPr>
          <a:xfrm>
            <a:off x="430899" y="187088"/>
            <a:ext cx="6811906" cy="620656"/>
            <a:chOff x="751638" y="310032"/>
            <a:chExt cx="6811906" cy="620656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C42677-ACD2-0DD4-C5D8-05DDE3D0C519}"/>
                </a:ext>
              </a:extLst>
            </p:cNvPr>
            <p:cNvSpPr/>
            <p:nvPr/>
          </p:nvSpPr>
          <p:spPr>
            <a:xfrm>
              <a:off x="1391344" y="310032"/>
              <a:ext cx="617220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개발 환경</a:t>
              </a:r>
              <a:endPara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78C2AFD-39A3-E3EC-EDE8-09F3AA62387D}"/>
                </a:ext>
              </a:extLst>
            </p:cNvPr>
            <p:cNvSpPr/>
            <p:nvPr/>
          </p:nvSpPr>
          <p:spPr>
            <a:xfrm>
              <a:off x="751638" y="343370"/>
              <a:ext cx="595875" cy="587318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01</a:t>
              </a:r>
              <a:endParaRPr lang="ko-KR" altLang="en-US" sz="1050" b="1" dirty="0"/>
            </a:p>
          </p:txBody>
        </p:sp>
      </p:grpSp>
      <p:pic>
        <p:nvPicPr>
          <p:cNvPr id="114" name="그림 1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15042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 13">
            <a:extLst>
              <a:ext uri="{FF2B5EF4-FFF2-40B4-BE49-F238E27FC236}">
                <a16:creationId xmlns:a16="http://schemas.microsoft.com/office/drawing/2014/main" id="{3950A528-2335-3A60-CCEC-9393D61DC293}"/>
              </a:ext>
            </a:extLst>
          </p:cNvPr>
          <p:cNvSpPr/>
          <p:nvPr/>
        </p:nvSpPr>
        <p:spPr>
          <a:xfrm>
            <a:off x="364494" y="6213928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FBDEB1C-4E9A-1340-6E0F-38FB32EB18C4}"/>
              </a:ext>
            </a:extLst>
          </p:cNvPr>
          <p:cNvGrpSpPr/>
          <p:nvPr/>
        </p:nvGrpSpPr>
        <p:grpSpPr>
          <a:xfrm>
            <a:off x="643743" y="205475"/>
            <a:ext cx="6788262" cy="646331"/>
            <a:chOff x="643743" y="205475"/>
            <a:chExt cx="6788262" cy="64633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6AE8793-AE1B-8E5B-602D-DEC6CE0DA790}"/>
                </a:ext>
              </a:extLst>
            </p:cNvPr>
            <p:cNvSpPr/>
            <p:nvPr/>
          </p:nvSpPr>
          <p:spPr>
            <a:xfrm>
              <a:off x="1259805" y="205475"/>
              <a:ext cx="6172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</a:t>
              </a: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DB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구조 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68E53A1-BE2B-D53B-67C2-871722D85405}"/>
                </a:ext>
              </a:extLst>
            </p:cNvPr>
            <p:cNvSpPr/>
            <p:nvPr/>
          </p:nvSpPr>
          <p:spPr>
            <a:xfrm>
              <a:off x="643743" y="230661"/>
              <a:ext cx="578415" cy="578415"/>
            </a:xfrm>
            <a:prstGeom prst="ellipse">
              <a:avLst/>
            </a:prstGeom>
            <a:solidFill>
              <a:srgbClr val="50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PAGE</a:t>
              </a:r>
              <a:r>
                <a:rPr lang="en-US" altLang="ko-KR" sz="1050" b="1" dirty="0"/>
                <a:t>02</a:t>
              </a:r>
              <a:endParaRPr lang="ko-KR" altLang="en-US" sz="1050" b="1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7" name="그룹 76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138" name="사다리꼴 137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125" name="사다리꼴 12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7" name="직선 연결선 136"/>
              <p:cNvCxnSpPr>
                <a:cxnSpLocks/>
                <a:endCxn id="136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118" name="사다리꼴 11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90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97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6352654" y="2092290"/>
            <a:ext cx="32610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Tbl_member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테이블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Board: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게시판 테이블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Tour_list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관광지 테이블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Like_log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 테이블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Favorite_log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즐겨찾기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테이블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1" y="901800"/>
            <a:ext cx="5549413" cy="552957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4305" y="5699582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699</Words>
  <Application>Microsoft Office PowerPoint</Application>
  <PresentationFormat>와이드스크린</PresentationFormat>
  <Paragraphs>336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경기천년바탕 Bold</vt:lpstr>
      <vt:lpstr>경기천년제목 Bold</vt:lpstr>
      <vt:lpstr>나눔스퀘어_ac ExtraBold</vt:lpstr>
      <vt:lpstr>나눔스퀘어라운드OTF Bold</vt:lpstr>
      <vt:lpstr>나눔스퀘어라운드OTF Regular</vt:lpstr>
      <vt:lpstr>맑은 고딕</vt:lpstr>
      <vt:lpstr>배달의민족 도현</vt:lpstr>
      <vt:lpstr>상주곶감체</vt:lpstr>
      <vt:lpstr>야놀자 야체 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Admin</cp:lastModifiedBy>
  <cp:revision>55</cp:revision>
  <dcterms:created xsi:type="dcterms:W3CDTF">2020-01-29T05:59:37Z</dcterms:created>
  <dcterms:modified xsi:type="dcterms:W3CDTF">2023-12-01T03:03:15Z</dcterms:modified>
</cp:coreProperties>
</file>